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86" r:id="rId1"/>
  </p:sldMasterIdLst>
  <p:sldIdLst>
    <p:sldId id="256" r:id="rId2"/>
    <p:sldId id="257" r:id="rId3"/>
    <p:sldId id="290" r:id="rId4"/>
    <p:sldId id="289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92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8" r:id="rId22"/>
    <p:sldId id="281" r:id="rId23"/>
    <p:sldId id="291" r:id="rId24"/>
    <p:sldId id="282" r:id="rId25"/>
    <p:sldId id="283" r:id="rId26"/>
    <p:sldId id="284" r:id="rId27"/>
    <p:sldId id="288" r:id="rId28"/>
    <p:sldId id="287" r:id="rId29"/>
  </p:sldIdLst>
  <p:sldSz cx="9144000" cy="6858000" type="screen4x3"/>
  <p:notesSz cx="9144000" cy="6858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140" y="-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MX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v.mx/contraloria/files/2013/05/Guia-para-el-Proceso-de-Entrega-Recepcion.pdf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76400" y="990600"/>
            <a:ext cx="6407658" cy="17979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0" algn="ctr">
              <a:lnSpc>
                <a:spcPct val="100000"/>
              </a:lnSpc>
              <a:spcBef>
                <a:spcPts val="100"/>
              </a:spcBef>
            </a:pPr>
            <a:r>
              <a:rPr sz="3600" b="1" dirty="0" err="1" smtClean="0">
                <a:solidFill>
                  <a:schemeClr val="tx2">
                    <a:satMod val="130000"/>
                  </a:schemeClr>
                </a:solidFill>
                <a:latin typeface="Arial"/>
                <a:cs typeface="Arial"/>
              </a:rPr>
              <a:t>Preguntas</a:t>
            </a:r>
            <a:r>
              <a:rPr sz="3600" b="1" dirty="0" smtClean="0">
                <a:solidFill>
                  <a:schemeClr val="tx2">
                    <a:satMod val="130000"/>
                  </a:schemeClr>
                </a:solidFill>
                <a:latin typeface="Arial"/>
                <a:cs typeface="Arial"/>
              </a:rPr>
              <a:t> </a:t>
            </a:r>
            <a:r>
              <a:rPr sz="3600" b="1" dirty="0" err="1" smtClean="0">
                <a:solidFill>
                  <a:schemeClr val="tx2">
                    <a:satMod val="130000"/>
                  </a:schemeClr>
                </a:solidFill>
                <a:latin typeface="Arial"/>
                <a:cs typeface="Arial"/>
              </a:rPr>
              <a:t>frecuentes</a:t>
            </a:r>
            <a:r>
              <a:rPr sz="3600" b="1" dirty="0" smtClean="0">
                <a:solidFill>
                  <a:schemeClr val="tx2">
                    <a:satMod val="130000"/>
                  </a:schemeClr>
                </a:solidFill>
                <a:latin typeface="Arial"/>
                <a:cs typeface="Arial"/>
              </a:rPr>
              <a:t>  </a:t>
            </a:r>
            <a:r>
              <a:rPr sz="3600" b="1" dirty="0" err="1" smtClean="0">
                <a:solidFill>
                  <a:schemeClr val="tx2">
                    <a:satMod val="130000"/>
                  </a:schemeClr>
                </a:solidFill>
                <a:latin typeface="Arial"/>
                <a:cs typeface="Arial"/>
              </a:rPr>
              <a:t>sobre</a:t>
            </a:r>
            <a:r>
              <a:rPr sz="3600" b="1" dirty="0" smtClean="0">
                <a:solidFill>
                  <a:schemeClr val="tx2">
                    <a:satMod val="130000"/>
                  </a:schemeClr>
                </a:solidFill>
                <a:latin typeface="Arial"/>
                <a:cs typeface="Arial"/>
              </a:rPr>
              <a:t> el </a:t>
            </a:r>
            <a:r>
              <a:rPr sz="3600" b="1" dirty="0" err="1" smtClean="0">
                <a:solidFill>
                  <a:schemeClr val="tx2">
                    <a:satMod val="130000"/>
                  </a:schemeClr>
                </a:solidFill>
                <a:latin typeface="Arial"/>
                <a:cs typeface="Arial"/>
              </a:rPr>
              <a:t>proceso</a:t>
            </a:r>
            <a:r>
              <a:rPr sz="3600" b="1" dirty="0" smtClean="0">
                <a:solidFill>
                  <a:schemeClr val="tx2">
                    <a:satMod val="130000"/>
                  </a:schemeClr>
                </a:solidFill>
                <a:latin typeface="Arial"/>
                <a:cs typeface="Arial"/>
              </a:rPr>
              <a:t> de  </a:t>
            </a:r>
            <a:r>
              <a:rPr sz="3600" b="1" dirty="0" err="1" smtClean="0">
                <a:solidFill>
                  <a:schemeClr val="tx2">
                    <a:satMod val="130000"/>
                  </a:schemeClr>
                </a:solidFill>
                <a:latin typeface="Arial"/>
                <a:cs typeface="Arial"/>
              </a:rPr>
              <a:t>Entrega</a:t>
            </a:r>
            <a:r>
              <a:rPr sz="3600" b="1" dirty="0" smtClean="0">
                <a:solidFill>
                  <a:schemeClr val="tx2">
                    <a:satMod val="130000"/>
                  </a:schemeClr>
                </a:solidFill>
                <a:latin typeface="Arial"/>
                <a:cs typeface="Arial"/>
              </a:rPr>
              <a:t> - </a:t>
            </a:r>
            <a:r>
              <a:rPr sz="3600" b="1" dirty="0" err="1" smtClean="0">
                <a:solidFill>
                  <a:schemeClr val="tx2">
                    <a:satMod val="130000"/>
                  </a:schemeClr>
                </a:solidFill>
                <a:latin typeface="Arial"/>
                <a:cs typeface="Arial"/>
              </a:rPr>
              <a:t>Recepción</a:t>
            </a:r>
            <a:r>
              <a:rPr sz="4400" dirty="0" smtClean="0"/>
              <a:t>.</a:t>
            </a:r>
            <a:endParaRPr sz="4400" dirty="0"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200" y="3048000"/>
            <a:ext cx="3742816" cy="38099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ómo tener una junta exitosa en 5 pas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95400"/>
            <a:ext cx="4498848" cy="3124200"/>
          </a:xfrm>
          <a:prstGeom prst="rect">
            <a:avLst/>
          </a:prstGeom>
          <a:noFill/>
        </p:spPr>
      </p:pic>
      <p:grpSp>
        <p:nvGrpSpPr>
          <p:cNvPr id="8" name="object 8"/>
          <p:cNvGrpSpPr/>
          <p:nvPr/>
        </p:nvGrpSpPr>
        <p:grpSpPr>
          <a:xfrm>
            <a:off x="4716472" y="1323975"/>
            <a:ext cx="3261995" cy="1197610"/>
            <a:chOff x="4838826" y="1311783"/>
            <a:chExt cx="3261995" cy="1197610"/>
          </a:xfrm>
        </p:grpSpPr>
        <p:sp>
          <p:nvSpPr>
            <p:cNvPr id="11" name="object 11"/>
            <p:cNvSpPr/>
            <p:nvPr/>
          </p:nvSpPr>
          <p:spPr>
            <a:xfrm>
              <a:off x="4838826" y="1311783"/>
              <a:ext cx="3261995" cy="1197610"/>
            </a:xfrm>
            <a:custGeom>
              <a:avLst/>
              <a:gdLst/>
              <a:ahLst/>
              <a:cxnLst/>
              <a:rect l="l" t="t" r="r" b="b"/>
              <a:pathLst>
                <a:path w="3261995" h="1197610">
                  <a:moveTo>
                    <a:pt x="1359027" y="887602"/>
                  </a:moveTo>
                  <a:lnTo>
                    <a:pt x="543560" y="887602"/>
                  </a:lnTo>
                  <a:lnTo>
                    <a:pt x="1324990" y="1197355"/>
                  </a:lnTo>
                  <a:lnTo>
                    <a:pt x="1359027" y="887602"/>
                  </a:lnTo>
                  <a:close/>
                </a:path>
                <a:path w="3261995" h="1197610">
                  <a:moveTo>
                    <a:pt x="3113658" y="0"/>
                  </a:moveTo>
                  <a:lnTo>
                    <a:pt x="147955" y="0"/>
                  </a:lnTo>
                  <a:lnTo>
                    <a:pt x="101161" y="7547"/>
                  </a:lnTo>
                  <a:lnTo>
                    <a:pt x="60542" y="28561"/>
                  </a:lnTo>
                  <a:lnTo>
                    <a:pt x="28525" y="60597"/>
                  </a:lnTo>
                  <a:lnTo>
                    <a:pt x="7535" y="101209"/>
                  </a:lnTo>
                  <a:lnTo>
                    <a:pt x="0" y="147954"/>
                  </a:lnTo>
                  <a:lnTo>
                    <a:pt x="0" y="739647"/>
                  </a:lnTo>
                  <a:lnTo>
                    <a:pt x="7535" y="786393"/>
                  </a:lnTo>
                  <a:lnTo>
                    <a:pt x="28525" y="827005"/>
                  </a:lnTo>
                  <a:lnTo>
                    <a:pt x="60542" y="859041"/>
                  </a:lnTo>
                  <a:lnTo>
                    <a:pt x="101161" y="880055"/>
                  </a:lnTo>
                  <a:lnTo>
                    <a:pt x="147955" y="887602"/>
                  </a:lnTo>
                  <a:lnTo>
                    <a:pt x="3113658" y="887602"/>
                  </a:lnTo>
                  <a:lnTo>
                    <a:pt x="3160404" y="880055"/>
                  </a:lnTo>
                  <a:lnTo>
                    <a:pt x="3201016" y="859041"/>
                  </a:lnTo>
                  <a:lnTo>
                    <a:pt x="3233052" y="827005"/>
                  </a:lnTo>
                  <a:lnTo>
                    <a:pt x="3254066" y="786393"/>
                  </a:lnTo>
                  <a:lnTo>
                    <a:pt x="3261614" y="739647"/>
                  </a:lnTo>
                  <a:lnTo>
                    <a:pt x="3261614" y="147954"/>
                  </a:lnTo>
                  <a:lnTo>
                    <a:pt x="3254066" y="101209"/>
                  </a:lnTo>
                  <a:lnTo>
                    <a:pt x="3233052" y="60597"/>
                  </a:lnTo>
                  <a:lnTo>
                    <a:pt x="3201016" y="28561"/>
                  </a:lnTo>
                  <a:lnTo>
                    <a:pt x="3160404" y="7547"/>
                  </a:lnTo>
                  <a:lnTo>
                    <a:pt x="31136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838826" y="1311783"/>
              <a:ext cx="3261995" cy="1197610"/>
            </a:xfrm>
            <a:custGeom>
              <a:avLst/>
              <a:gdLst/>
              <a:ahLst/>
              <a:cxnLst/>
              <a:rect l="l" t="t" r="r" b="b"/>
              <a:pathLst>
                <a:path w="3261995" h="1197610">
                  <a:moveTo>
                    <a:pt x="0" y="147954"/>
                  </a:moveTo>
                  <a:lnTo>
                    <a:pt x="7535" y="101209"/>
                  </a:lnTo>
                  <a:lnTo>
                    <a:pt x="28525" y="60597"/>
                  </a:lnTo>
                  <a:lnTo>
                    <a:pt x="60542" y="28561"/>
                  </a:lnTo>
                  <a:lnTo>
                    <a:pt x="101161" y="7547"/>
                  </a:lnTo>
                  <a:lnTo>
                    <a:pt x="147955" y="0"/>
                  </a:lnTo>
                  <a:lnTo>
                    <a:pt x="543560" y="0"/>
                  </a:lnTo>
                  <a:lnTo>
                    <a:pt x="1359027" y="0"/>
                  </a:lnTo>
                  <a:lnTo>
                    <a:pt x="3113658" y="0"/>
                  </a:lnTo>
                  <a:lnTo>
                    <a:pt x="3160404" y="7547"/>
                  </a:lnTo>
                  <a:lnTo>
                    <a:pt x="3201016" y="28561"/>
                  </a:lnTo>
                  <a:lnTo>
                    <a:pt x="3233052" y="60597"/>
                  </a:lnTo>
                  <a:lnTo>
                    <a:pt x="3254066" y="101209"/>
                  </a:lnTo>
                  <a:lnTo>
                    <a:pt x="3261614" y="147954"/>
                  </a:lnTo>
                  <a:lnTo>
                    <a:pt x="3261614" y="517778"/>
                  </a:lnTo>
                  <a:lnTo>
                    <a:pt x="3261614" y="739647"/>
                  </a:lnTo>
                  <a:lnTo>
                    <a:pt x="3254066" y="786393"/>
                  </a:lnTo>
                  <a:lnTo>
                    <a:pt x="3233052" y="827005"/>
                  </a:lnTo>
                  <a:lnTo>
                    <a:pt x="3201016" y="859041"/>
                  </a:lnTo>
                  <a:lnTo>
                    <a:pt x="3160404" y="880055"/>
                  </a:lnTo>
                  <a:lnTo>
                    <a:pt x="3113658" y="887602"/>
                  </a:lnTo>
                  <a:lnTo>
                    <a:pt x="1359027" y="887602"/>
                  </a:lnTo>
                  <a:lnTo>
                    <a:pt x="1324990" y="1197355"/>
                  </a:lnTo>
                  <a:lnTo>
                    <a:pt x="543560" y="887602"/>
                  </a:lnTo>
                  <a:lnTo>
                    <a:pt x="147955" y="887602"/>
                  </a:lnTo>
                  <a:lnTo>
                    <a:pt x="101161" y="880055"/>
                  </a:lnTo>
                  <a:lnTo>
                    <a:pt x="60542" y="859041"/>
                  </a:lnTo>
                  <a:lnTo>
                    <a:pt x="28525" y="827005"/>
                  </a:lnTo>
                  <a:lnTo>
                    <a:pt x="7535" y="786393"/>
                  </a:lnTo>
                  <a:lnTo>
                    <a:pt x="0" y="739647"/>
                  </a:lnTo>
                  <a:lnTo>
                    <a:pt x="0" y="517778"/>
                  </a:lnTo>
                  <a:lnTo>
                    <a:pt x="0" y="147954"/>
                  </a:lnTo>
                  <a:close/>
                </a:path>
              </a:pathLst>
            </a:custGeom>
            <a:ln w="5715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685801" y="304800"/>
            <a:ext cx="7924800" cy="675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>
                <a:latin typeface="Arial"/>
                <a:cs typeface="Arial"/>
              </a:rPr>
              <a:t>¿Cómo</a:t>
            </a:r>
            <a:r>
              <a:rPr b="1" spc="-45">
                <a:latin typeface="Arial"/>
                <a:cs typeface="Arial"/>
              </a:rPr>
              <a:t> </a:t>
            </a:r>
            <a:r>
              <a:rPr b="1">
                <a:latin typeface="Arial"/>
                <a:cs typeface="Arial"/>
              </a:rPr>
              <a:t>preparo</a:t>
            </a:r>
            <a:r>
              <a:rPr b="1" spc="-55">
                <a:latin typeface="Arial"/>
                <a:cs typeface="Arial"/>
              </a:rPr>
              <a:t> </a:t>
            </a:r>
            <a:r>
              <a:rPr b="1">
                <a:latin typeface="Arial"/>
                <a:cs typeface="Arial"/>
              </a:rPr>
              <a:t>mi</a:t>
            </a:r>
            <a:r>
              <a:rPr b="1" spc="-30">
                <a:latin typeface="Arial"/>
                <a:cs typeface="Arial"/>
              </a:rPr>
              <a:t> </a:t>
            </a:r>
            <a:r>
              <a:rPr b="1">
                <a:latin typeface="Arial"/>
                <a:cs typeface="Arial"/>
              </a:rPr>
              <a:t>entrega?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155819" y="1371600"/>
            <a:ext cx="2627630" cy="671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400" b="1" dirty="0" err="1">
                <a:latin typeface="Arial"/>
                <a:cs typeface="Arial"/>
              </a:rPr>
              <a:t>Consulta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5" dirty="0" smtClean="0">
                <a:latin typeface="Arial"/>
                <a:cs typeface="Arial"/>
              </a:rPr>
              <a:t>l</a:t>
            </a:r>
            <a:r>
              <a:rPr lang="es-MX" sz="1400" b="1" spc="-5" dirty="0" smtClean="0">
                <a:latin typeface="Arial"/>
                <a:cs typeface="Arial"/>
              </a:rPr>
              <a:t>os</a:t>
            </a:r>
            <a:r>
              <a:rPr sz="1400" b="1" spc="-15" dirty="0" smtClean="0">
                <a:latin typeface="Arial"/>
                <a:cs typeface="Arial"/>
              </a:rPr>
              <a:t> </a:t>
            </a:r>
            <a:endParaRPr lang="es-MX" sz="1400" b="1" spc="-15" dirty="0" smtClean="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s-MX" sz="1400" b="1" spc="-15" dirty="0" smtClean="0">
                <a:latin typeface="Arial"/>
                <a:cs typeface="Arial"/>
              </a:rPr>
              <a:t>Lineamientos </a:t>
            </a:r>
            <a:r>
              <a:rPr sz="1400" b="1" spc="-5" dirty="0" err="1" smtClean="0">
                <a:latin typeface="Arial"/>
                <a:cs typeface="Arial"/>
              </a:rPr>
              <a:t>para</a:t>
            </a:r>
            <a:r>
              <a:rPr sz="1400" b="1" spc="-25" dirty="0" smtClean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el </a:t>
            </a:r>
            <a:r>
              <a:rPr sz="1400" b="1" spc="-484" dirty="0">
                <a:latin typeface="Arial"/>
                <a:cs typeface="Arial"/>
              </a:rPr>
              <a:t> </a:t>
            </a:r>
            <a:r>
              <a:rPr sz="1400" b="1" spc="-5" dirty="0" err="1">
                <a:latin typeface="Arial"/>
                <a:cs typeface="Arial"/>
              </a:rPr>
              <a:t>Proceso</a:t>
            </a:r>
            <a:r>
              <a:rPr sz="1400" b="1" spc="-5" dirty="0">
                <a:latin typeface="Arial"/>
                <a:cs typeface="Arial"/>
              </a:rPr>
              <a:t> de </a:t>
            </a:r>
            <a:r>
              <a:rPr sz="1400" b="1" spc="-5" dirty="0" err="1">
                <a:latin typeface="Arial"/>
                <a:cs typeface="Arial"/>
              </a:rPr>
              <a:t>Entrega</a:t>
            </a:r>
            <a:r>
              <a:rPr sz="1400" b="1" dirty="0">
                <a:latin typeface="Arial"/>
                <a:cs typeface="Arial"/>
              </a:rPr>
              <a:t> – 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-5" dirty="0" err="1">
                <a:latin typeface="Arial"/>
                <a:cs typeface="Arial"/>
              </a:rPr>
              <a:t>Recepción</a:t>
            </a:r>
            <a:r>
              <a:rPr sz="1400" b="1" spc="-5" dirty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69772" y="4895215"/>
            <a:ext cx="8338184" cy="1774189"/>
            <a:chOff x="669772" y="4895215"/>
            <a:chExt cx="8338184" cy="1774189"/>
          </a:xfrm>
        </p:grpSpPr>
        <p:sp>
          <p:nvSpPr>
            <p:cNvPr id="16" name="object 16"/>
            <p:cNvSpPr/>
            <p:nvPr/>
          </p:nvSpPr>
          <p:spPr>
            <a:xfrm>
              <a:off x="698347" y="4923790"/>
              <a:ext cx="8281034" cy="1717039"/>
            </a:xfrm>
            <a:custGeom>
              <a:avLst/>
              <a:gdLst/>
              <a:ahLst/>
              <a:cxnLst/>
              <a:rect l="l" t="t" r="r" b="b"/>
              <a:pathLst>
                <a:path w="8281034" h="1717040">
                  <a:moveTo>
                    <a:pt x="5707151" y="0"/>
                  </a:moveTo>
                  <a:lnTo>
                    <a:pt x="4830470" y="136144"/>
                  </a:lnTo>
                  <a:lnTo>
                    <a:pt x="0" y="136144"/>
                  </a:lnTo>
                  <a:lnTo>
                    <a:pt x="0" y="1716773"/>
                  </a:lnTo>
                  <a:lnTo>
                    <a:pt x="8280933" y="1716773"/>
                  </a:lnTo>
                  <a:lnTo>
                    <a:pt x="8280933" y="136144"/>
                  </a:lnTo>
                  <a:lnTo>
                    <a:pt x="6900697" y="136144"/>
                  </a:lnTo>
                  <a:lnTo>
                    <a:pt x="57071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98347" y="4923790"/>
              <a:ext cx="8281034" cy="1717039"/>
            </a:xfrm>
            <a:custGeom>
              <a:avLst/>
              <a:gdLst/>
              <a:ahLst/>
              <a:cxnLst/>
              <a:rect l="l" t="t" r="r" b="b"/>
              <a:pathLst>
                <a:path w="8281034" h="1717040">
                  <a:moveTo>
                    <a:pt x="0" y="136144"/>
                  </a:moveTo>
                  <a:lnTo>
                    <a:pt x="4830470" y="136144"/>
                  </a:lnTo>
                  <a:lnTo>
                    <a:pt x="5707151" y="0"/>
                  </a:lnTo>
                  <a:lnTo>
                    <a:pt x="6900697" y="136144"/>
                  </a:lnTo>
                  <a:lnTo>
                    <a:pt x="8280933" y="136144"/>
                  </a:lnTo>
                  <a:lnTo>
                    <a:pt x="8280933" y="399542"/>
                  </a:lnTo>
                  <a:lnTo>
                    <a:pt x="8280933" y="794727"/>
                  </a:lnTo>
                  <a:lnTo>
                    <a:pt x="8280933" y="1716773"/>
                  </a:lnTo>
                  <a:lnTo>
                    <a:pt x="6900697" y="1716773"/>
                  </a:lnTo>
                  <a:lnTo>
                    <a:pt x="4830470" y="1716773"/>
                  </a:lnTo>
                  <a:lnTo>
                    <a:pt x="0" y="1716773"/>
                  </a:lnTo>
                  <a:lnTo>
                    <a:pt x="0" y="794727"/>
                  </a:lnTo>
                  <a:lnTo>
                    <a:pt x="0" y="399542"/>
                  </a:lnTo>
                  <a:lnTo>
                    <a:pt x="0" y="136144"/>
                  </a:lnTo>
                  <a:close/>
                </a:path>
              </a:pathLst>
            </a:custGeom>
            <a:ln w="57150">
              <a:solidFill>
                <a:srgbClr val="0D96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28117" y="4622038"/>
            <a:ext cx="8775700" cy="19486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MX" sz="1600" b="1" u="sng" spc="-5" dirty="0" err="1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https</a:t>
            </a:r>
            <a:r>
              <a:rPr lang="es-MX" sz="1600" b="1" u="sng" spc="-5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://</a:t>
            </a:r>
            <a:r>
              <a:rPr lang="es-MX" sz="1600" b="1" u="sng" spc="-5" dirty="0" err="1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www.montemorelos.gob.mx</a:t>
            </a:r>
            <a:r>
              <a:rPr lang="es-MX" sz="1600" b="1" u="sng" spc="-5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/</a:t>
            </a:r>
            <a:r>
              <a:rPr lang="es-MX" sz="1600" b="1" u="sng" spc="-5" dirty="0" err="1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blank</a:t>
            </a:r>
            <a:r>
              <a:rPr lang="es-MX" sz="1600" b="1" u="sng" spc="-5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-1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1900" dirty="0" smtClean="0">
              <a:latin typeface="Arial"/>
              <a:cs typeface="Arial"/>
            </a:endParaRPr>
          </a:p>
          <a:p>
            <a:pPr marL="661670" marR="5080" algn="just">
              <a:lnSpc>
                <a:spcPct val="100000"/>
              </a:lnSpc>
            </a:pPr>
            <a:r>
              <a:rPr lang="es-MX" sz="1800" b="1" spc="-5" dirty="0" smtClean="0">
                <a:latin typeface="Arial"/>
                <a:cs typeface="Arial"/>
              </a:rPr>
              <a:t>Los Linea</a:t>
            </a:r>
            <a:r>
              <a:rPr lang="es-MX" b="1" spc="-5" dirty="0" smtClean="0">
                <a:latin typeface="Arial"/>
                <a:cs typeface="Arial"/>
              </a:rPr>
              <a:t>mientos son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un </a:t>
            </a:r>
            <a:r>
              <a:rPr sz="1800" b="1" spc="-5" dirty="0" err="1">
                <a:latin typeface="Arial"/>
                <a:cs typeface="Arial"/>
              </a:rPr>
              <a:t>instrumento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5" dirty="0" err="1">
                <a:latin typeface="Arial"/>
                <a:cs typeface="Arial"/>
              </a:rPr>
              <a:t>que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5" dirty="0" err="1">
                <a:latin typeface="Arial"/>
                <a:cs typeface="Arial"/>
              </a:rPr>
              <a:t>orienta</a:t>
            </a:r>
            <a:r>
              <a:rPr sz="1800" b="1" spc="-5" dirty="0">
                <a:latin typeface="Arial"/>
                <a:cs typeface="Arial"/>
              </a:rPr>
              <a:t>, entre </a:t>
            </a:r>
            <a:r>
              <a:rPr sz="1800" b="1" spc="-5" dirty="0" err="1">
                <a:latin typeface="Arial"/>
                <a:cs typeface="Arial"/>
              </a:rPr>
              <a:t>otros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5" dirty="0" err="1">
                <a:latin typeface="Arial"/>
                <a:cs typeface="Arial"/>
              </a:rPr>
              <a:t>aspectos</a:t>
            </a:r>
            <a:r>
              <a:rPr sz="1800" b="1" spc="-5" dirty="0">
                <a:latin typeface="Arial"/>
                <a:cs typeface="Arial"/>
              </a:rPr>
              <a:t>, </a:t>
            </a:r>
            <a:r>
              <a:rPr sz="1800" b="1" spc="-5" dirty="0" err="1">
                <a:latin typeface="Arial"/>
                <a:cs typeface="Arial"/>
              </a:rPr>
              <a:t>acerca</a:t>
            </a:r>
            <a:r>
              <a:rPr sz="1800" b="1" spc="-5" dirty="0">
                <a:latin typeface="Arial"/>
                <a:cs typeface="Arial"/>
              </a:rPr>
              <a:t> de la 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forma,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dirty="0" err="1">
                <a:latin typeface="Arial"/>
                <a:cs typeface="Arial"/>
              </a:rPr>
              <a:t>contenidos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y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 err="1">
                <a:latin typeface="Arial"/>
                <a:cs typeface="Arial"/>
              </a:rPr>
              <a:t>alcances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de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la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dirty="0" err="1">
                <a:latin typeface="Arial"/>
                <a:cs typeface="Arial"/>
              </a:rPr>
              <a:t>información</a:t>
            </a:r>
            <a:r>
              <a:rPr sz="1800" b="1" dirty="0">
                <a:latin typeface="Arial"/>
                <a:cs typeface="Arial"/>
              </a:rPr>
              <a:t>.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 err="1">
                <a:latin typeface="Arial"/>
                <a:cs typeface="Arial"/>
              </a:rPr>
              <a:t>Contiene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 err="1">
                <a:latin typeface="Arial"/>
                <a:cs typeface="Arial"/>
              </a:rPr>
              <a:t>también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 err="1">
                <a:latin typeface="Arial"/>
                <a:cs typeface="Arial"/>
              </a:rPr>
              <a:t>formatos</a:t>
            </a:r>
            <a:r>
              <a:rPr sz="1800" b="1" spc="-5" dirty="0">
                <a:latin typeface="Arial"/>
                <a:cs typeface="Arial"/>
              </a:rPr>
              <a:t> y </a:t>
            </a:r>
            <a:r>
              <a:rPr sz="1800" b="1" dirty="0" err="1">
                <a:latin typeface="Arial"/>
                <a:cs typeface="Arial"/>
              </a:rPr>
              <a:t>sus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 err="1">
                <a:latin typeface="Arial"/>
                <a:cs typeface="Arial"/>
              </a:rPr>
              <a:t>instructivos</a:t>
            </a:r>
            <a:r>
              <a:rPr sz="1800" b="1" spc="-5" dirty="0">
                <a:latin typeface="Arial"/>
                <a:cs typeface="Arial"/>
              </a:rPr>
              <a:t> de </a:t>
            </a:r>
            <a:r>
              <a:rPr sz="1800" b="1" spc="-5" dirty="0" err="1">
                <a:latin typeface="Arial"/>
                <a:cs typeface="Arial"/>
              </a:rPr>
              <a:t>llenado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5" dirty="0" err="1">
                <a:latin typeface="Arial"/>
                <a:cs typeface="Arial"/>
              </a:rPr>
              <a:t>así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5" dirty="0" err="1">
                <a:latin typeface="Arial"/>
                <a:cs typeface="Arial"/>
              </a:rPr>
              <a:t>como</a:t>
            </a:r>
            <a:r>
              <a:rPr sz="1800" b="1" spc="-5" dirty="0">
                <a:latin typeface="Arial"/>
                <a:cs typeface="Arial"/>
              </a:rPr>
              <a:t>, </a:t>
            </a:r>
            <a:r>
              <a:rPr sz="1800" b="1" spc="-5" dirty="0" err="1">
                <a:latin typeface="Arial"/>
                <a:cs typeface="Arial"/>
              </a:rPr>
              <a:t>las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5" dirty="0" err="1">
                <a:latin typeface="Arial"/>
                <a:cs typeface="Arial"/>
              </a:rPr>
              <a:t>recomendaciones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 err="1">
                <a:latin typeface="Arial"/>
                <a:cs typeface="Arial"/>
              </a:rPr>
              <a:t>para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 err="1">
                <a:latin typeface="Arial"/>
                <a:cs typeface="Arial"/>
              </a:rPr>
              <a:t>organizar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e </a:t>
            </a:r>
            <a:r>
              <a:rPr sz="1800" b="1" spc="-5" dirty="0" err="1">
                <a:latin typeface="Arial"/>
                <a:cs typeface="Arial"/>
              </a:rPr>
              <a:t>integrar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5" dirty="0" err="1">
                <a:latin typeface="Arial"/>
                <a:cs typeface="Arial"/>
              </a:rPr>
              <a:t>adecuadamente</a:t>
            </a:r>
            <a:r>
              <a:rPr sz="1800" b="1" spc="-5" dirty="0">
                <a:latin typeface="Arial"/>
                <a:cs typeface="Arial"/>
              </a:rPr>
              <a:t> la </a:t>
            </a:r>
            <a:r>
              <a:rPr sz="1800" b="1" spc="-5" dirty="0" err="1">
                <a:latin typeface="Arial"/>
                <a:cs typeface="Arial"/>
              </a:rPr>
              <a:t>información</a:t>
            </a:r>
            <a:r>
              <a:rPr sz="1800" b="1" spc="-5" dirty="0">
                <a:latin typeface="Arial"/>
                <a:cs typeface="Arial"/>
              </a:rPr>
              <a:t> y </a:t>
            </a:r>
            <a:r>
              <a:rPr sz="1800" b="1" spc="-5" dirty="0" err="1">
                <a:latin typeface="Arial"/>
                <a:cs typeface="Arial"/>
              </a:rPr>
              <a:t>documentación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a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15" dirty="0" err="1">
                <a:latin typeface="Arial"/>
                <a:cs typeface="Arial"/>
              </a:rPr>
              <a:t>entregar</a:t>
            </a:r>
            <a:r>
              <a:rPr sz="1800" b="1" spc="-15" dirty="0"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 rot="21281263">
            <a:off x="5700967" y="2593109"/>
            <a:ext cx="2663836" cy="203994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8"/>
          <p:cNvGrpSpPr/>
          <p:nvPr/>
        </p:nvGrpSpPr>
        <p:grpSpPr>
          <a:xfrm>
            <a:off x="208189" y="1888235"/>
            <a:ext cx="5294630" cy="4493260"/>
            <a:chOff x="208189" y="1888235"/>
            <a:chExt cx="5294630" cy="449326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12566" y="4738777"/>
              <a:ext cx="1574038" cy="164250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8189" y="2946653"/>
              <a:ext cx="1562762" cy="175361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70099" y="2060828"/>
              <a:ext cx="2232240" cy="219588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547622" y="1916810"/>
              <a:ext cx="2176145" cy="930910"/>
            </a:xfrm>
            <a:custGeom>
              <a:avLst/>
              <a:gdLst/>
              <a:ahLst/>
              <a:cxnLst/>
              <a:rect l="l" t="t" r="r" b="b"/>
              <a:pathLst>
                <a:path w="2176145" h="930910">
                  <a:moveTo>
                    <a:pt x="1728215" y="0"/>
                  </a:moveTo>
                  <a:lnTo>
                    <a:pt x="0" y="0"/>
                  </a:lnTo>
                  <a:lnTo>
                    <a:pt x="0" y="842263"/>
                  </a:lnTo>
                  <a:lnTo>
                    <a:pt x="1728215" y="842263"/>
                  </a:lnTo>
                  <a:lnTo>
                    <a:pt x="1728215" y="701928"/>
                  </a:lnTo>
                  <a:lnTo>
                    <a:pt x="2176017" y="930910"/>
                  </a:lnTo>
                  <a:lnTo>
                    <a:pt x="1728215" y="491363"/>
                  </a:lnTo>
                  <a:lnTo>
                    <a:pt x="17282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47622" y="1916810"/>
              <a:ext cx="2176145" cy="930910"/>
            </a:xfrm>
            <a:custGeom>
              <a:avLst/>
              <a:gdLst/>
              <a:ahLst/>
              <a:cxnLst/>
              <a:rect l="l" t="t" r="r" b="b"/>
              <a:pathLst>
                <a:path w="2176145" h="930910">
                  <a:moveTo>
                    <a:pt x="0" y="0"/>
                  </a:moveTo>
                  <a:lnTo>
                    <a:pt x="1008126" y="0"/>
                  </a:lnTo>
                  <a:lnTo>
                    <a:pt x="1440180" y="0"/>
                  </a:lnTo>
                  <a:lnTo>
                    <a:pt x="1728215" y="0"/>
                  </a:lnTo>
                  <a:lnTo>
                    <a:pt x="1728215" y="491363"/>
                  </a:lnTo>
                  <a:lnTo>
                    <a:pt x="2176017" y="930910"/>
                  </a:lnTo>
                  <a:lnTo>
                    <a:pt x="1728215" y="701928"/>
                  </a:lnTo>
                  <a:lnTo>
                    <a:pt x="1728215" y="842263"/>
                  </a:lnTo>
                  <a:lnTo>
                    <a:pt x="1440180" y="842263"/>
                  </a:lnTo>
                  <a:lnTo>
                    <a:pt x="1008126" y="842263"/>
                  </a:lnTo>
                  <a:lnTo>
                    <a:pt x="0" y="842263"/>
                  </a:lnTo>
                  <a:lnTo>
                    <a:pt x="0" y="701928"/>
                  </a:lnTo>
                  <a:lnTo>
                    <a:pt x="0" y="491363"/>
                  </a:lnTo>
                  <a:lnTo>
                    <a:pt x="0" y="0"/>
                  </a:lnTo>
                  <a:close/>
                </a:path>
              </a:pathLst>
            </a:custGeom>
            <a:ln w="5715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848600" cy="1267655"/>
          </a:xfrm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5"/>
              </a:spcBef>
            </a:pPr>
            <a:r>
              <a:rPr sz="3600" b="1" spc="-5">
                <a:latin typeface="Arial"/>
                <a:cs typeface="Arial"/>
              </a:rPr>
              <a:t>¿Quiénes</a:t>
            </a:r>
            <a:r>
              <a:rPr sz="3600" b="1" spc="-40">
                <a:latin typeface="Arial"/>
                <a:cs typeface="Arial"/>
              </a:rPr>
              <a:t> </a:t>
            </a:r>
            <a:r>
              <a:rPr sz="3600" b="1" spc="-5">
                <a:latin typeface="Arial"/>
                <a:cs typeface="Arial"/>
              </a:rPr>
              <a:t>participan</a:t>
            </a:r>
            <a:r>
              <a:rPr sz="3600" b="1" spc="-25">
                <a:latin typeface="Arial"/>
                <a:cs typeface="Arial"/>
              </a:rPr>
              <a:t> </a:t>
            </a:r>
            <a:r>
              <a:rPr sz="3600" b="1">
                <a:latin typeface="Arial"/>
                <a:cs typeface="Arial"/>
              </a:rPr>
              <a:t>en</a:t>
            </a:r>
            <a:r>
              <a:rPr sz="3600" b="1" spc="-5">
                <a:latin typeface="Arial"/>
                <a:cs typeface="Arial"/>
              </a:rPr>
              <a:t> el</a:t>
            </a:r>
            <a:r>
              <a:rPr sz="3600" b="1" spc="5">
                <a:latin typeface="Arial"/>
                <a:cs typeface="Arial"/>
              </a:rPr>
              <a:t> </a:t>
            </a:r>
            <a:r>
              <a:rPr sz="3600" b="1" spc="-5">
                <a:latin typeface="Arial"/>
                <a:cs typeface="Arial"/>
              </a:rPr>
              <a:t>proceso</a:t>
            </a:r>
            <a:r>
              <a:rPr sz="3600" b="1" spc="-35">
                <a:latin typeface="Arial"/>
                <a:cs typeface="Arial"/>
              </a:rPr>
              <a:t> </a:t>
            </a:r>
            <a:r>
              <a:rPr sz="3600" b="1">
                <a:latin typeface="Arial"/>
                <a:cs typeface="Arial"/>
              </a:rPr>
              <a:t>de </a:t>
            </a:r>
            <a:r>
              <a:rPr sz="3600" b="1" spc="-875">
                <a:latin typeface="Arial"/>
                <a:cs typeface="Arial"/>
              </a:rPr>
              <a:t> </a:t>
            </a:r>
            <a:r>
              <a:rPr sz="3600" b="1">
                <a:latin typeface="Arial"/>
                <a:cs typeface="Arial"/>
              </a:rPr>
              <a:t>entrega</a:t>
            </a:r>
            <a:r>
              <a:rPr sz="3600" b="1" spc="-35">
                <a:latin typeface="Arial"/>
                <a:cs typeface="Arial"/>
              </a:rPr>
              <a:t> </a:t>
            </a:r>
            <a:r>
              <a:rPr sz="3600" b="1">
                <a:latin typeface="Arial"/>
                <a:cs typeface="Arial"/>
              </a:rPr>
              <a:t>-</a:t>
            </a:r>
            <a:r>
              <a:rPr sz="3600" b="1" spc="-5">
                <a:latin typeface="Arial"/>
                <a:cs typeface="Arial"/>
              </a:rPr>
              <a:t> recepción?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631442" y="1908175"/>
            <a:ext cx="156146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>
                <a:latin typeface="Arial"/>
                <a:cs typeface="Arial"/>
              </a:rPr>
              <a:t>Quien</a:t>
            </a:r>
            <a:r>
              <a:rPr sz="1800" b="1" spc="-75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entrega </a:t>
            </a:r>
            <a:r>
              <a:rPr sz="1800" b="1" spc="-484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(sujeto </a:t>
            </a:r>
            <a:r>
              <a:rPr sz="1800" b="1">
                <a:latin typeface="Arial"/>
                <a:cs typeface="Arial"/>
              </a:rPr>
              <a:t> obligado)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234051" y="1888235"/>
            <a:ext cx="2391410" cy="1220470"/>
            <a:chOff x="5234051" y="1888235"/>
            <a:chExt cx="2391410" cy="1220470"/>
          </a:xfrm>
        </p:grpSpPr>
        <p:sp>
          <p:nvSpPr>
            <p:cNvPr id="17" name="object 17"/>
            <p:cNvSpPr/>
            <p:nvPr/>
          </p:nvSpPr>
          <p:spPr>
            <a:xfrm>
              <a:off x="5262626" y="1916810"/>
              <a:ext cx="2334260" cy="1163320"/>
            </a:xfrm>
            <a:custGeom>
              <a:avLst/>
              <a:gdLst/>
              <a:ahLst/>
              <a:cxnLst/>
              <a:rect l="l" t="t" r="r" b="b"/>
              <a:pathLst>
                <a:path w="2334259" h="1163320">
                  <a:moveTo>
                    <a:pt x="2334259" y="0"/>
                  </a:moveTo>
                  <a:lnTo>
                    <a:pt x="599186" y="0"/>
                  </a:lnTo>
                  <a:lnTo>
                    <a:pt x="599186" y="858265"/>
                  </a:lnTo>
                  <a:lnTo>
                    <a:pt x="888364" y="858265"/>
                  </a:lnTo>
                  <a:lnTo>
                    <a:pt x="0" y="1163319"/>
                  </a:lnTo>
                  <a:lnTo>
                    <a:pt x="1322070" y="858265"/>
                  </a:lnTo>
                  <a:lnTo>
                    <a:pt x="2334259" y="858265"/>
                  </a:lnTo>
                  <a:lnTo>
                    <a:pt x="23342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262626" y="1916810"/>
              <a:ext cx="2334260" cy="1163320"/>
            </a:xfrm>
            <a:custGeom>
              <a:avLst/>
              <a:gdLst/>
              <a:ahLst/>
              <a:cxnLst/>
              <a:rect l="l" t="t" r="r" b="b"/>
              <a:pathLst>
                <a:path w="2334259" h="1163320">
                  <a:moveTo>
                    <a:pt x="599186" y="0"/>
                  </a:moveTo>
                  <a:lnTo>
                    <a:pt x="888364" y="0"/>
                  </a:lnTo>
                  <a:lnTo>
                    <a:pt x="1322070" y="0"/>
                  </a:lnTo>
                  <a:lnTo>
                    <a:pt x="2334259" y="0"/>
                  </a:lnTo>
                  <a:lnTo>
                    <a:pt x="2334259" y="500634"/>
                  </a:lnTo>
                  <a:lnTo>
                    <a:pt x="2334259" y="715263"/>
                  </a:lnTo>
                  <a:lnTo>
                    <a:pt x="2334259" y="858265"/>
                  </a:lnTo>
                  <a:lnTo>
                    <a:pt x="1322070" y="858265"/>
                  </a:lnTo>
                  <a:lnTo>
                    <a:pt x="0" y="1163319"/>
                  </a:lnTo>
                  <a:lnTo>
                    <a:pt x="888364" y="858265"/>
                  </a:lnTo>
                  <a:lnTo>
                    <a:pt x="599186" y="858265"/>
                  </a:lnTo>
                  <a:lnTo>
                    <a:pt x="599186" y="715263"/>
                  </a:lnTo>
                  <a:lnTo>
                    <a:pt x="599186" y="500634"/>
                  </a:lnTo>
                  <a:lnTo>
                    <a:pt x="599186" y="0"/>
                  </a:lnTo>
                  <a:close/>
                </a:path>
              </a:pathLst>
            </a:custGeom>
            <a:ln w="5715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025641" y="1916048"/>
            <a:ext cx="140906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>
                <a:latin typeface="Arial"/>
                <a:cs typeface="Arial"/>
              </a:rPr>
              <a:t>Quien</a:t>
            </a:r>
            <a:r>
              <a:rPr sz="1800" b="1" spc="-80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recibe </a:t>
            </a:r>
            <a:r>
              <a:rPr sz="1800" b="1" spc="-484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(sujeto </a:t>
            </a:r>
            <a:r>
              <a:rPr sz="1800" b="1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receptor)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73380" y="2309367"/>
            <a:ext cx="8473440" cy="2320290"/>
            <a:chOff x="273380" y="2309367"/>
            <a:chExt cx="8473440" cy="2320290"/>
          </a:xfrm>
        </p:grpSpPr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08342" y="3010153"/>
              <a:ext cx="1438275" cy="161925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301955" y="2337942"/>
              <a:ext cx="1261110" cy="921385"/>
            </a:xfrm>
            <a:custGeom>
              <a:avLst/>
              <a:gdLst/>
              <a:ahLst/>
              <a:cxnLst/>
              <a:rect l="l" t="t" r="r" b="b"/>
              <a:pathLst>
                <a:path w="1261110" h="921385">
                  <a:moveTo>
                    <a:pt x="1260652" y="0"/>
                  </a:moveTo>
                  <a:lnTo>
                    <a:pt x="0" y="0"/>
                  </a:lnTo>
                  <a:lnTo>
                    <a:pt x="0" y="684657"/>
                  </a:lnTo>
                  <a:lnTo>
                    <a:pt x="210121" y="684657"/>
                  </a:lnTo>
                  <a:lnTo>
                    <a:pt x="424662" y="921131"/>
                  </a:lnTo>
                  <a:lnTo>
                    <a:pt x="525297" y="684657"/>
                  </a:lnTo>
                  <a:lnTo>
                    <a:pt x="1260652" y="684657"/>
                  </a:lnTo>
                  <a:lnTo>
                    <a:pt x="12606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01955" y="2337942"/>
              <a:ext cx="1261110" cy="921385"/>
            </a:xfrm>
            <a:custGeom>
              <a:avLst/>
              <a:gdLst/>
              <a:ahLst/>
              <a:cxnLst/>
              <a:rect l="l" t="t" r="r" b="b"/>
              <a:pathLst>
                <a:path w="1261110" h="921385">
                  <a:moveTo>
                    <a:pt x="0" y="0"/>
                  </a:moveTo>
                  <a:lnTo>
                    <a:pt x="210121" y="0"/>
                  </a:lnTo>
                  <a:lnTo>
                    <a:pt x="525297" y="0"/>
                  </a:lnTo>
                  <a:lnTo>
                    <a:pt x="1260652" y="0"/>
                  </a:lnTo>
                  <a:lnTo>
                    <a:pt x="1260652" y="399415"/>
                  </a:lnTo>
                  <a:lnTo>
                    <a:pt x="1260652" y="570611"/>
                  </a:lnTo>
                  <a:lnTo>
                    <a:pt x="1260652" y="684657"/>
                  </a:lnTo>
                  <a:lnTo>
                    <a:pt x="525297" y="684657"/>
                  </a:lnTo>
                  <a:lnTo>
                    <a:pt x="424662" y="921131"/>
                  </a:lnTo>
                  <a:lnTo>
                    <a:pt x="210121" y="684657"/>
                  </a:lnTo>
                  <a:lnTo>
                    <a:pt x="0" y="684657"/>
                  </a:lnTo>
                  <a:lnTo>
                    <a:pt x="0" y="570611"/>
                  </a:lnTo>
                  <a:lnTo>
                    <a:pt x="0" y="399415"/>
                  </a:lnTo>
                  <a:lnTo>
                    <a:pt x="0" y="0"/>
                  </a:lnTo>
                  <a:close/>
                </a:path>
              </a:pathLst>
            </a:custGeom>
            <a:ln w="57150">
              <a:solidFill>
                <a:srgbClr val="0D96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80466" y="2387853"/>
            <a:ext cx="9017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22250">
              <a:lnSpc>
                <a:spcPct val="100000"/>
              </a:lnSpc>
              <a:spcBef>
                <a:spcPts val="100"/>
              </a:spcBef>
            </a:pPr>
            <a:r>
              <a:rPr sz="1800" b="1" spc="-5">
                <a:latin typeface="Arial"/>
                <a:cs typeface="Arial"/>
              </a:rPr>
              <a:t>Dos </a:t>
            </a:r>
            <a:r>
              <a:rPr sz="1800" b="1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te</a:t>
            </a:r>
            <a:r>
              <a:rPr sz="1800" b="1" spc="-15">
                <a:latin typeface="Arial"/>
                <a:cs typeface="Arial"/>
              </a:rPr>
              <a:t>s</a:t>
            </a:r>
            <a:r>
              <a:rPr sz="1800" b="1">
                <a:latin typeface="Arial"/>
                <a:cs typeface="Arial"/>
              </a:rPr>
              <a:t>ti</a:t>
            </a:r>
            <a:r>
              <a:rPr sz="1800" b="1" spc="5">
                <a:latin typeface="Arial"/>
                <a:cs typeface="Arial"/>
              </a:rPr>
              <a:t>g</a:t>
            </a:r>
            <a:r>
              <a:rPr sz="1800" b="1" spc="-5">
                <a:latin typeface="Arial"/>
                <a:cs typeface="Arial"/>
              </a:rPr>
              <a:t>os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7580121" y="2296922"/>
            <a:ext cx="1195070" cy="960755"/>
            <a:chOff x="7580121" y="2296922"/>
            <a:chExt cx="1195070" cy="960755"/>
          </a:xfrm>
        </p:grpSpPr>
        <p:sp>
          <p:nvSpPr>
            <p:cNvPr id="26" name="object 26"/>
            <p:cNvSpPr/>
            <p:nvPr/>
          </p:nvSpPr>
          <p:spPr>
            <a:xfrm>
              <a:off x="7608696" y="2325497"/>
              <a:ext cx="1137920" cy="903605"/>
            </a:xfrm>
            <a:custGeom>
              <a:avLst/>
              <a:gdLst/>
              <a:ahLst/>
              <a:cxnLst/>
              <a:rect l="l" t="t" r="r" b="b"/>
              <a:pathLst>
                <a:path w="1137920" h="903605">
                  <a:moveTo>
                    <a:pt x="1137920" y="0"/>
                  </a:moveTo>
                  <a:lnTo>
                    <a:pt x="0" y="0"/>
                  </a:lnTo>
                  <a:lnTo>
                    <a:pt x="0" y="684656"/>
                  </a:lnTo>
                  <a:lnTo>
                    <a:pt x="189610" y="684656"/>
                  </a:lnTo>
                  <a:lnTo>
                    <a:pt x="235457" y="903351"/>
                  </a:lnTo>
                  <a:lnTo>
                    <a:pt x="474091" y="684656"/>
                  </a:lnTo>
                  <a:lnTo>
                    <a:pt x="1137920" y="684656"/>
                  </a:lnTo>
                  <a:lnTo>
                    <a:pt x="11379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608696" y="2325497"/>
              <a:ext cx="1137920" cy="903605"/>
            </a:xfrm>
            <a:custGeom>
              <a:avLst/>
              <a:gdLst/>
              <a:ahLst/>
              <a:cxnLst/>
              <a:rect l="l" t="t" r="r" b="b"/>
              <a:pathLst>
                <a:path w="1137920" h="903605">
                  <a:moveTo>
                    <a:pt x="0" y="0"/>
                  </a:moveTo>
                  <a:lnTo>
                    <a:pt x="189610" y="0"/>
                  </a:lnTo>
                  <a:lnTo>
                    <a:pt x="474091" y="0"/>
                  </a:lnTo>
                  <a:lnTo>
                    <a:pt x="1137920" y="0"/>
                  </a:lnTo>
                  <a:lnTo>
                    <a:pt x="1137920" y="399288"/>
                  </a:lnTo>
                  <a:lnTo>
                    <a:pt x="1137920" y="570483"/>
                  </a:lnTo>
                  <a:lnTo>
                    <a:pt x="1137920" y="684656"/>
                  </a:lnTo>
                  <a:lnTo>
                    <a:pt x="474091" y="684656"/>
                  </a:lnTo>
                  <a:lnTo>
                    <a:pt x="235457" y="903351"/>
                  </a:lnTo>
                  <a:lnTo>
                    <a:pt x="189610" y="684656"/>
                  </a:lnTo>
                  <a:lnTo>
                    <a:pt x="0" y="684656"/>
                  </a:lnTo>
                  <a:lnTo>
                    <a:pt x="0" y="570483"/>
                  </a:lnTo>
                  <a:lnTo>
                    <a:pt x="0" y="399288"/>
                  </a:lnTo>
                  <a:lnTo>
                    <a:pt x="0" y="0"/>
                  </a:lnTo>
                  <a:close/>
                </a:path>
              </a:pathLst>
            </a:custGeom>
            <a:ln w="57150">
              <a:solidFill>
                <a:srgbClr val="0D96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7727060" y="2375103"/>
            <a:ext cx="9017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800" b="1">
                <a:latin typeface="Arial"/>
                <a:cs typeface="Arial"/>
              </a:rPr>
              <a:t>Dos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spc="-5">
                <a:latin typeface="Arial"/>
                <a:cs typeface="Arial"/>
              </a:rPr>
              <a:t>testigos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4464811" y="4602226"/>
            <a:ext cx="2633980" cy="1177290"/>
            <a:chOff x="4464811" y="4602226"/>
            <a:chExt cx="2633980" cy="1177290"/>
          </a:xfrm>
        </p:grpSpPr>
        <p:sp>
          <p:nvSpPr>
            <p:cNvPr id="30" name="object 30"/>
            <p:cNvSpPr/>
            <p:nvPr/>
          </p:nvSpPr>
          <p:spPr>
            <a:xfrm>
              <a:off x="4493386" y="4630801"/>
              <a:ext cx="2576830" cy="1120140"/>
            </a:xfrm>
            <a:custGeom>
              <a:avLst/>
              <a:gdLst/>
              <a:ahLst/>
              <a:cxnLst/>
              <a:rect l="l" t="t" r="r" b="b"/>
              <a:pathLst>
                <a:path w="2576829" h="1120139">
                  <a:moveTo>
                    <a:pt x="2576703" y="0"/>
                  </a:moveTo>
                  <a:lnTo>
                    <a:pt x="848487" y="0"/>
                  </a:lnTo>
                  <a:lnTo>
                    <a:pt x="848487" y="462153"/>
                  </a:lnTo>
                  <a:lnTo>
                    <a:pt x="0" y="1119746"/>
                  </a:lnTo>
                  <a:lnTo>
                    <a:pt x="848487" y="660146"/>
                  </a:lnTo>
                  <a:lnTo>
                    <a:pt x="848487" y="792099"/>
                  </a:lnTo>
                  <a:lnTo>
                    <a:pt x="2576703" y="792099"/>
                  </a:lnTo>
                  <a:lnTo>
                    <a:pt x="25767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493386" y="4630801"/>
              <a:ext cx="2576830" cy="1120140"/>
            </a:xfrm>
            <a:custGeom>
              <a:avLst/>
              <a:gdLst/>
              <a:ahLst/>
              <a:cxnLst/>
              <a:rect l="l" t="t" r="r" b="b"/>
              <a:pathLst>
                <a:path w="2576829" h="1120139">
                  <a:moveTo>
                    <a:pt x="848487" y="0"/>
                  </a:moveTo>
                  <a:lnTo>
                    <a:pt x="1136523" y="0"/>
                  </a:lnTo>
                  <a:lnTo>
                    <a:pt x="1568577" y="0"/>
                  </a:lnTo>
                  <a:lnTo>
                    <a:pt x="2576703" y="0"/>
                  </a:lnTo>
                  <a:lnTo>
                    <a:pt x="2576703" y="462153"/>
                  </a:lnTo>
                  <a:lnTo>
                    <a:pt x="2576703" y="660146"/>
                  </a:lnTo>
                  <a:lnTo>
                    <a:pt x="2576703" y="792099"/>
                  </a:lnTo>
                  <a:lnTo>
                    <a:pt x="1568577" y="792099"/>
                  </a:lnTo>
                  <a:lnTo>
                    <a:pt x="1136523" y="792099"/>
                  </a:lnTo>
                  <a:lnTo>
                    <a:pt x="848487" y="792099"/>
                  </a:lnTo>
                  <a:lnTo>
                    <a:pt x="848487" y="660146"/>
                  </a:lnTo>
                  <a:lnTo>
                    <a:pt x="0" y="1119746"/>
                  </a:lnTo>
                  <a:lnTo>
                    <a:pt x="848487" y="462153"/>
                  </a:lnTo>
                  <a:lnTo>
                    <a:pt x="848487" y="0"/>
                  </a:lnTo>
                  <a:close/>
                </a:path>
              </a:pathLst>
            </a:custGeom>
            <a:ln w="5714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5584697" y="4734814"/>
            <a:ext cx="12446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0" marR="5080" indent="-184785">
              <a:lnSpc>
                <a:spcPct val="100000"/>
              </a:lnSpc>
              <a:spcBef>
                <a:spcPts val="100"/>
              </a:spcBef>
            </a:pPr>
            <a:r>
              <a:rPr sz="1800" b="1" spc="-5" err="1">
                <a:latin typeface="Arial"/>
                <a:cs typeface="Arial"/>
              </a:rPr>
              <a:t>Contr</a:t>
            </a:r>
            <a:r>
              <a:rPr sz="1800" b="1" spc="-15" err="1">
                <a:latin typeface="Arial"/>
                <a:cs typeface="Arial"/>
              </a:rPr>
              <a:t>a</a:t>
            </a:r>
            <a:r>
              <a:rPr sz="1800" b="1" err="1">
                <a:latin typeface="Arial"/>
                <a:cs typeface="Arial"/>
              </a:rPr>
              <a:t>l</a:t>
            </a:r>
            <a:r>
              <a:rPr sz="1800" b="1" spc="5" err="1">
                <a:latin typeface="Arial"/>
                <a:cs typeface="Arial"/>
              </a:rPr>
              <a:t>o</a:t>
            </a:r>
            <a:r>
              <a:rPr sz="1800" b="1" spc="-5" err="1">
                <a:latin typeface="Arial"/>
                <a:cs typeface="Arial"/>
              </a:rPr>
              <a:t>ría</a:t>
            </a:r>
            <a:r>
              <a:rPr sz="1800" b="1" spc="-5">
                <a:latin typeface="Arial"/>
                <a:cs typeface="Arial"/>
              </a:rPr>
              <a:t>  </a:t>
            </a:r>
            <a:r>
              <a:rPr lang="es-MX" b="1" spc="-5" smtClean="0">
                <a:latin typeface="Arial"/>
                <a:cs typeface="Arial"/>
              </a:rPr>
              <a:t>y el OIC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dirty="0" smtClean="0"/>
              <a:t>¿</a:t>
            </a:r>
            <a:r>
              <a:rPr lang="es-MX" dirty="0" err="1" smtClean="0"/>
              <a:t>Qúe</a:t>
            </a:r>
            <a:r>
              <a:rPr lang="es-MX" dirty="0" smtClean="0"/>
              <a:t> documentos integran mi entrega recepción?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2100" b="1" dirty="0" smtClean="0">
                <a:latin typeface="Arial" pitchFamily="34" charset="0"/>
                <a:cs typeface="Arial" pitchFamily="34" charset="0"/>
              </a:rPr>
              <a:t>Lineamientos Generales para </a:t>
            </a:r>
            <a:r>
              <a:rPr lang="es-MX" sz="2100" b="1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s-MX" sz="2100" b="1" dirty="0" smtClean="0">
                <a:latin typeface="Arial" pitchFamily="34" charset="0"/>
                <a:cs typeface="Arial" pitchFamily="34" charset="0"/>
              </a:rPr>
              <a:t>l Procedimiento de Entrega-Recepción </a:t>
            </a:r>
            <a:r>
              <a:rPr lang="es-MX" sz="2100" b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es-MX" sz="2100" b="1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es-MX" sz="2100" b="1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es-MX" sz="2100" b="1" dirty="0" smtClean="0">
                <a:latin typeface="Arial" pitchFamily="34" charset="0"/>
                <a:cs typeface="Arial" pitchFamily="34" charset="0"/>
              </a:rPr>
              <a:t>a Administración Pública Municipal de </a:t>
            </a:r>
            <a:r>
              <a:rPr lang="es-MX" sz="2100" b="1" dirty="0" err="1" smtClean="0">
                <a:latin typeface="Arial" pitchFamily="34" charset="0"/>
                <a:cs typeface="Arial" pitchFamily="34" charset="0"/>
              </a:rPr>
              <a:t>Montemorelos</a:t>
            </a:r>
            <a:r>
              <a:rPr lang="es-MX" sz="2100" b="1" dirty="0" smtClean="0">
                <a:latin typeface="Arial" pitchFamily="34" charset="0"/>
                <a:cs typeface="Arial" pitchFamily="34" charset="0"/>
              </a:rPr>
              <a:t>, Nuevo León.</a:t>
            </a:r>
          </a:p>
          <a:p>
            <a:pPr algn="ctr"/>
            <a:endParaRPr lang="es-MX" sz="19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600" b="1" dirty="0" smtClean="0">
                <a:latin typeface="Arial" pitchFamily="34" charset="0"/>
                <a:cs typeface="Arial" pitchFamily="34" charset="0"/>
              </a:rPr>
              <a:t>Artículo </a:t>
            </a:r>
            <a:r>
              <a:rPr lang="es-MX" sz="1600" b="1" dirty="0" smtClean="0">
                <a:latin typeface="Arial" pitchFamily="34" charset="0"/>
                <a:cs typeface="Arial" pitchFamily="34" charset="0"/>
              </a:rPr>
              <a:t>12. 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Las Dependencias y Unidades Administrativas de la Administración Pública Municipal de </a:t>
            </a:r>
            <a:r>
              <a:rPr lang="es-MX" sz="1600" dirty="0" err="1" smtClean="0">
                <a:latin typeface="Arial" pitchFamily="34" charset="0"/>
                <a:cs typeface="Arial" pitchFamily="34" charset="0"/>
              </a:rPr>
              <a:t>Montemorelos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, Nuevo León, deben realizar el Procedimiento de entrega recepción, el cual se integra por:</a:t>
            </a:r>
          </a:p>
          <a:p>
            <a:pPr algn="just"/>
            <a:r>
              <a:rPr lang="es-MX" sz="19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es-MX" sz="1600" b="1" dirty="0" smtClean="0">
                <a:latin typeface="Arial" pitchFamily="34" charset="0"/>
                <a:cs typeface="Arial" pitchFamily="34" charset="0"/>
              </a:rPr>
              <a:t>I.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     El Informe de Asuntos a Cargo;</a:t>
            </a:r>
          </a:p>
          <a:p>
            <a:pPr algn="just"/>
            <a:r>
              <a:rPr lang="es-MX" sz="1600" b="1" dirty="0" smtClean="0">
                <a:latin typeface="Arial" pitchFamily="34" charset="0"/>
                <a:cs typeface="Arial" pitchFamily="34" charset="0"/>
              </a:rPr>
              <a:t>II.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     El Acta Administrativa de Entrega-Recepción que elaborará la persona titular al separarse de su cargo y dará cuenta de los recursos presupuestarios, financieros, humanos, informáticos y materiales o de cualquier otro tipo que les hayan sido asignados; y,</a:t>
            </a:r>
          </a:p>
          <a:p>
            <a:pPr algn="just"/>
            <a:r>
              <a:rPr lang="es-MX" sz="1600" b="1" dirty="0" smtClean="0">
                <a:latin typeface="Arial" pitchFamily="34" charset="0"/>
                <a:cs typeface="Arial" pitchFamily="34" charset="0"/>
              </a:rPr>
              <a:t>III.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    Los Anexos que apliquen a la Dependencia, o Unidad Administrativa, que se describen en el Artículo 5 del Reglamento.</a:t>
            </a:r>
          </a:p>
          <a:p>
            <a:pPr algn="just"/>
            <a:endParaRPr lang="es-MX" sz="1900" dirty="0" smtClean="0">
              <a:latin typeface="Arial" pitchFamily="34" charset="0"/>
              <a:cs typeface="Arial" pitchFamily="34" charset="0"/>
            </a:endParaRPr>
          </a:p>
          <a:p>
            <a:endParaRPr lang="es-MX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3352800" y="2474684"/>
            <a:ext cx="6120892" cy="4383316"/>
            <a:chOff x="2166747" y="1628775"/>
            <a:chExt cx="6120892" cy="4383316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74086" y="1628775"/>
              <a:ext cx="2009013" cy="221564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66747" y="4040416"/>
              <a:ext cx="1123950" cy="197167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432429" y="2883661"/>
              <a:ext cx="4855210" cy="1944370"/>
            </a:xfrm>
            <a:custGeom>
              <a:avLst/>
              <a:gdLst/>
              <a:ahLst/>
              <a:cxnLst/>
              <a:rect l="l" t="t" r="r" b="b"/>
              <a:pathLst>
                <a:path w="4855209" h="1944370">
                  <a:moveTo>
                    <a:pt x="4855083" y="0"/>
                  </a:moveTo>
                  <a:lnTo>
                    <a:pt x="1362710" y="0"/>
                  </a:lnTo>
                  <a:lnTo>
                    <a:pt x="1362710" y="1296162"/>
                  </a:lnTo>
                  <a:lnTo>
                    <a:pt x="1944751" y="1296162"/>
                  </a:lnTo>
                  <a:lnTo>
                    <a:pt x="0" y="1943989"/>
                  </a:lnTo>
                  <a:lnTo>
                    <a:pt x="2817876" y="1296162"/>
                  </a:lnTo>
                  <a:lnTo>
                    <a:pt x="4855083" y="1296162"/>
                  </a:lnTo>
                  <a:lnTo>
                    <a:pt x="48550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143000" y="165556"/>
            <a:ext cx="7153275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latin typeface="Arial"/>
                <a:cs typeface="Arial"/>
              </a:rPr>
              <a:t>¿</a:t>
            </a:r>
            <a:r>
              <a:rPr sz="2800" b="1" dirty="0" err="1">
                <a:latin typeface="Arial"/>
                <a:cs typeface="Arial"/>
              </a:rPr>
              <a:t>Qué</a:t>
            </a:r>
            <a:r>
              <a:rPr sz="2800" b="1" spc="-50" dirty="0">
                <a:latin typeface="Arial"/>
                <a:cs typeface="Arial"/>
              </a:rPr>
              <a:t> </a:t>
            </a:r>
            <a:r>
              <a:rPr lang="es-MX" sz="2800" b="1" spc="-50" dirty="0" smtClean="0">
                <a:latin typeface="Arial"/>
                <a:cs typeface="Arial"/>
              </a:rPr>
              <a:t>requisitos debe tener la </a:t>
            </a:r>
            <a:r>
              <a:rPr sz="2800" b="1" dirty="0" err="1" smtClean="0">
                <a:latin typeface="Arial"/>
                <a:cs typeface="Arial"/>
              </a:rPr>
              <a:t>información</a:t>
            </a:r>
            <a:r>
              <a:rPr sz="2800" b="1" spc="-45" dirty="0" smtClean="0">
                <a:latin typeface="Arial"/>
                <a:cs typeface="Arial"/>
              </a:rPr>
              <a:t> </a:t>
            </a:r>
            <a:r>
              <a:rPr lang="es-MX" sz="2800" b="1" spc="-45" dirty="0" smtClean="0">
                <a:latin typeface="Arial"/>
                <a:cs typeface="Arial"/>
              </a:rPr>
              <a:t>a </a:t>
            </a:r>
            <a:r>
              <a:rPr sz="2800" b="1" spc="-5" dirty="0" err="1" smtClean="0">
                <a:latin typeface="Arial"/>
                <a:cs typeface="Arial"/>
              </a:rPr>
              <a:t>entregar</a:t>
            </a:r>
            <a:r>
              <a:rPr sz="2800" b="1" spc="-5" dirty="0">
                <a:latin typeface="Arial"/>
                <a:cs typeface="Arial"/>
              </a:rPr>
              <a:t>?</a:t>
            </a:r>
          </a:p>
        </p:txBody>
      </p:sp>
      <p:grpSp>
        <p:nvGrpSpPr>
          <p:cNvPr id="12" name="object 12"/>
          <p:cNvGrpSpPr/>
          <p:nvPr/>
        </p:nvGrpSpPr>
        <p:grpSpPr>
          <a:xfrm>
            <a:off x="4419599" y="5280533"/>
            <a:ext cx="4544695" cy="1274445"/>
            <a:chOff x="3330575" y="5280533"/>
            <a:chExt cx="5633720" cy="1274445"/>
          </a:xfrm>
        </p:grpSpPr>
        <p:sp>
          <p:nvSpPr>
            <p:cNvPr id="13" name="object 13"/>
            <p:cNvSpPr/>
            <p:nvPr/>
          </p:nvSpPr>
          <p:spPr>
            <a:xfrm>
              <a:off x="3359150" y="5309108"/>
              <a:ext cx="5576570" cy="1217295"/>
            </a:xfrm>
            <a:custGeom>
              <a:avLst/>
              <a:gdLst/>
              <a:ahLst/>
              <a:cxnLst/>
              <a:rect l="l" t="t" r="r" b="b"/>
              <a:pathLst>
                <a:path w="5576570" h="1217295">
                  <a:moveTo>
                    <a:pt x="5576443" y="0"/>
                  </a:moveTo>
                  <a:lnTo>
                    <a:pt x="1975992" y="0"/>
                  </a:lnTo>
                  <a:lnTo>
                    <a:pt x="1975992" y="202818"/>
                  </a:lnTo>
                  <a:lnTo>
                    <a:pt x="0" y="46735"/>
                  </a:lnTo>
                  <a:lnTo>
                    <a:pt x="1975992" y="507174"/>
                  </a:lnTo>
                  <a:lnTo>
                    <a:pt x="1975992" y="1217269"/>
                  </a:lnTo>
                  <a:lnTo>
                    <a:pt x="5576443" y="1217269"/>
                  </a:lnTo>
                  <a:lnTo>
                    <a:pt x="55764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359150" y="5309108"/>
              <a:ext cx="5576570" cy="1217295"/>
            </a:xfrm>
            <a:custGeom>
              <a:avLst/>
              <a:gdLst/>
              <a:ahLst/>
              <a:cxnLst/>
              <a:rect l="l" t="t" r="r" b="b"/>
              <a:pathLst>
                <a:path w="5576570" h="1217295">
                  <a:moveTo>
                    <a:pt x="1975992" y="0"/>
                  </a:moveTo>
                  <a:lnTo>
                    <a:pt x="2576067" y="0"/>
                  </a:lnTo>
                  <a:lnTo>
                    <a:pt x="3476117" y="0"/>
                  </a:lnTo>
                  <a:lnTo>
                    <a:pt x="5576443" y="0"/>
                  </a:lnTo>
                  <a:lnTo>
                    <a:pt x="5576443" y="202818"/>
                  </a:lnTo>
                  <a:lnTo>
                    <a:pt x="5576443" y="507174"/>
                  </a:lnTo>
                  <a:lnTo>
                    <a:pt x="5576443" y="1217269"/>
                  </a:lnTo>
                  <a:lnTo>
                    <a:pt x="3476117" y="1217269"/>
                  </a:lnTo>
                  <a:lnTo>
                    <a:pt x="2576067" y="1217269"/>
                  </a:lnTo>
                  <a:lnTo>
                    <a:pt x="1975992" y="1217269"/>
                  </a:lnTo>
                  <a:lnTo>
                    <a:pt x="1975992" y="507174"/>
                  </a:lnTo>
                  <a:lnTo>
                    <a:pt x="0" y="46735"/>
                  </a:lnTo>
                  <a:lnTo>
                    <a:pt x="1975992" y="202818"/>
                  </a:lnTo>
                  <a:lnTo>
                    <a:pt x="1975992" y="0"/>
                  </a:lnTo>
                  <a:close/>
                </a:path>
              </a:pathLst>
            </a:custGeom>
            <a:ln w="57150">
              <a:solidFill>
                <a:srgbClr val="0D96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732141" y="5757588"/>
            <a:ext cx="101600" cy="340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55"/>
              </a:lnSpc>
            </a:pPr>
            <a:r>
              <a:rPr sz="2400" b="1">
                <a:latin typeface="Arial"/>
                <a:cs typeface="Arial"/>
              </a:rPr>
              <a:t>-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867400" y="5349951"/>
            <a:ext cx="232918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s-MX" b="1" spc="-5" dirty="0" smtClean="0">
                <a:latin typeface="Arial"/>
                <a:cs typeface="Arial"/>
              </a:rPr>
              <a:t>La relativa a los p</a:t>
            </a:r>
            <a:r>
              <a:rPr b="1" spc="-5" dirty="0" err="1" smtClean="0">
                <a:latin typeface="Arial"/>
                <a:cs typeface="Arial"/>
              </a:rPr>
              <a:t>rocesos</a:t>
            </a:r>
            <a:r>
              <a:rPr lang="es-MX" b="1" spc="-5" dirty="0" smtClean="0">
                <a:latin typeface="Arial"/>
                <a:cs typeface="Arial"/>
              </a:rPr>
              <a:t> </a:t>
            </a:r>
            <a:r>
              <a:rPr b="1" spc="-5" dirty="0" err="1" smtClean="0">
                <a:latin typeface="Arial"/>
                <a:cs typeface="Arial"/>
              </a:rPr>
              <a:t>Administrativos</a:t>
            </a:r>
            <a:r>
              <a:rPr lang="es-MX" b="1" spc="-5" dirty="0" smtClean="0">
                <a:latin typeface="Arial"/>
                <a:cs typeface="Arial"/>
              </a:rPr>
              <a:t> y</a:t>
            </a:r>
            <a:r>
              <a:rPr b="1" spc="-5" dirty="0" smtClean="0">
                <a:latin typeface="Arial"/>
                <a:cs typeface="Arial"/>
              </a:rPr>
              <a:t>  </a:t>
            </a:r>
            <a:r>
              <a:rPr b="1" spc="-5" dirty="0" err="1">
                <a:latin typeface="Arial"/>
                <a:cs typeface="Arial"/>
              </a:rPr>
              <a:t>Financieros</a:t>
            </a:r>
            <a:endParaRPr dirty="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99199" y="990601"/>
            <a:ext cx="8606205" cy="5493459"/>
            <a:chOff x="199199" y="990601"/>
            <a:chExt cx="8606205" cy="5493459"/>
          </a:xfrm>
        </p:grpSpPr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77200" y="5486400"/>
              <a:ext cx="728204" cy="99766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99199" y="1320672"/>
              <a:ext cx="3114040" cy="2364105"/>
            </a:xfrm>
            <a:custGeom>
              <a:avLst/>
              <a:gdLst/>
              <a:ahLst/>
              <a:cxnLst/>
              <a:rect l="l" t="t" r="r" b="b"/>
              <a:pathLst>
                <a:path w="3114040" h="2364104">
                  <a:moveTo>
                    <a:pt x="2397569" y="1820290"/>
                  </a:moveTo>
                  <a:lnTo>
                    <a:pt x="1678368" y="1820290"/>
                  </a:lnTo>
                  <a:lnTo>
                    <a:pt x="3113849" y="2363597"/>
                  </a:lnTo>
                  <a:lnTo>
                    <a:pt x="2397569" y="1820290"/>
                  </a:lnTo>
                  <a:close/>
                </a:path>
                <a:path w="3114040" h="2364104">
                  <a:moveTo>
                    <a:pt x="2573718" y="0"/>
                  </a:moveTo>
                  <a:lnTo>
                    <a:pt x="303377" y="0"/>
                  </a:lnTo>
                  <a:lnTo>
                    <a:pt x="254168" y="3972"/>
                  </a:lnTo>
                  <a:lnTo>
                    <a:pt x="207486" y="15472"/>
                  </a:lnTo>
                  <a:lnTo>
                    <a:pt x="163958" y="33875"/>
                  </a:lnTo>
                  <a:lnTo>
                    <a:pt x="124206" y="58554"/>
                  </a:lnTo>
                  <a:lnTo>
                    <a:pt x="88857" y="88884"/>
                  </a:lnTo>
                  <a:lnTo>
                    <a:pt x="58534" y="124239"/>
                  </a:lnTo>
                  <a:lnTo>
                    <a:pt x="33862" y="163994"/>
                  </a:lnTo>
                  <a:lnTo>
                    <a:pt x="15466" y="207524"/>
                  </a:lnTo>
                  <a:lnTo>
                    <a:pt x="3970" y="254202"/>
                  </a:lnTo>
                  <a:lnTo>
                    <a:pt x="0" y="303402"/>
                  </a:lnTo>
                  <a:lnTo>
                    <a:pt x="0" y="1516888"/>
                  </a:lnTo>
                  <a:lnTo>
                    <a:pt x="3970" y="1566119"/>
                  </a:lnTo>
                  <a:lnTo>
                    <a:pt x="15466" y="1612815"/>
                  </a:lnTo>
                  <a:lnTo>
                    <a:pt x="33862" y="1656352"/>
                  </a:lnTo>
                  <a:lnTo>
                    <a:pt x="58534" y="1696106"/>
                  </a:lnTo>
                  <a:lnTo>
                    <a:pt x="88857" y="1731454"/>
                  </a:lnTo>
                  <a:lnTo>
                    <a:pt x="124206" y="1761773"/>
                  </a:lnTo>
                  <a:lnTo>
                    <a:pt x="163958" y="1786439"/>
                  </a:lnTo>
                  <a:lnTo>
                    <a:pt x="207486" y="1804830"/>
                  </a:lnTo>
                  <a:lnTo>
                    <a:pt x="254168" y="1816321"/>
                  </a:lnTo>
                  <a:lnTo>
                    <a:pt x="303377" y="1820290"/>
                  </a:lnTo>
                  <a:lnTo>
                    <a:pt x="2573718" y="1820290"/>
                  </a:lnTo>
                  <a:lnTo>
                    <a:pt x="2622950" y="1816321"/>
                  </a:lnTo>
                  <a:lnTo>
                    <a:pt x="2669646" y="1804830"/>
                  </a:lnTo>
                  <a:lnTo>
                    <a:pt x="2713182" y="1786439"/>
                  </a:lnTo>
                  <a:lnTo>
                    <a:pt x="2752936" y="1761773"/>
                  </a:lnTo>
                  <a:lnTo>
                    <a:pt x="2788285" y="1731454"/>
                  </a:lnTo>
                  <a:lnTo>
                    <a:pt x="2818603" y="1696106"/>
                  </a:lnTo>
                  <a:lnTo>
                    <a:pt x="2843270" y="1656352"/>
                  </a:lnTo>
                  <a:lnTo>
                    <a:pt x="2861661" y="1612815"/>
                  </a:lnTo>
                  <a:lnTo>
                    <a:pt x="2873152" y="1566119"/>
                  </a:lnTo>
                  <a:lnTo>
                    <a:pt x="2877121" y="1516888"/>
                  </a:lnTo>
                  <a:lnTo>
                    <a:pt x="2877121" y="303402"/>
                  </a:lnTo>
                  <a:lnTo>
                    <a:pt x="2873152" y="254202"/>
                  </a:lnTo>
                  <a:lnTo>
                    <a:pt x="2861661" y="207524"/>
                  </a:lnTo>
                  <a:lnTo>
                    <a:pt x="2843270" y="163994"/>
                  </a:lnTo>
                  <a:lnTo>
                    <a:pt x="2818603" y="124239"/>
                  </a:lnTo>
                  <a:lnTo>
                    <a:pt x="2788285" y="88884"/>
                  </a:lnTo>
                  <a:lnTo>
                    <a:pt x="2752936" y="58554"/>
                  </a:lnTo>
                  <a:lnTo>
                    <a:pt x="2713182" y="33875"/>
                  </a:lnTo>
                  <a:lnTo>
                    <a:pt x="2669646" y="15472"/>
                  </a:lnTo>
                  <a:lnTo>
                    <a:pt x="2622950" y="3972"/>
                  </a:lnTo>
                  <a:lnTo>
                    <a:pt x="25737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38200" y="990601"/>
              <a:ext cx="3114040" cy="1981200"/>
            </a:xfrm>
            <a:custGeom>
              <a:avLst/>
              <a:gdLst/>
              <a:ahLst/>
              <a:cxnLst/>
              <a:rect l="l" t="t" r="r" b="b"/>
              <a:pathLst>
                <a:path w="3114040" h="2364104">
                  <a:moveTo>
                    <a:pt x="0" y="303402"/>
                  </a:moveTo>
                  <a:lnTo>
                    <a:pt x="3970" y="254202"/>
                  </a:lnTo>
                  <a:lnTo>
                    <a:pt x="15466" y="207524"/>
                  </a:lnTo>
                  <a:lnTo>
                    <a:pt x="33862" y="163994"/>
                  </a:lnTo>
                  <a:lnTo>
                    <a:pt x="58534" y="124239"/>
                  </a:lnTo>
                  <a:lnTo>
                    <a:pt x="88857" y="88884"/>
                  </a:lnTo>
                  <a:lnTo>
                    <a:pt x="124206" y="58554"/>
                  </a:lnTo>
                  <a:lnTo>
                    <a:pt x="163958" y="33875"/>
                  </a:lnTo>
                  <a:lnTo>
                    <a:pt x="207486" y="15472"/>
                  </a:lnTo>
                  <a:lnTo>
                    <a:pt x="254168" y="3972"/>
                  </a:lnTo>
                  <a:lnTo>
                    <a:pt x="303377" y="0"/>
                  </a:lnTo>
                  <a:lnTo>
                    <a:pt x="1678368" y="0"/>
                  </a:lnTo>
                  <a:lnTo>
                    <a:pt x="2397569" y="0"/>
                  </a:lnTo>
                  <a:lnTo>
                    <a:pt x="2573718" y="0"/>
                  </a:lnTo>
                  <a:lnTo>
                    <a:pt x="2622950" y="3972"/>
                  </a:lnTo>
                  <a:lnTo>
                    <a:pt x="2669646" y="15472"/>
                  </a:lnTo>
                  <a:lnTo>
                    <a:pt x="2713182" y="33875"/>
                  </a:lnTo>
                  <a:lnTo>
                    <a:pt x="2752936" y="58554"/>
                  </a:lnTo>
                  <a:lnTo>
                    <a:pt x="2788285" y="88884"/>
                  </a:lnTo>
                  <a:lnTo>
                    <a:pt x="2818603" y="124239"/>
                  </a:lnTo>
                  <a:lnTo>
                    <a:pt x="2843270" y="163994"/>
                  </a:lnTo>
                  <a:lnTo>
                    <a:pt x="2861661" y="207524"/>
                  </a:lnTo>
                  <a:lnTo>
                    <a:pt x="2873152" y="254202"/>
                  </a:lnTo>
                  <a:lnTo>
                    <a:pt x="2877121" y="303402"/>
                  </a:lnTo>
                  <a:lnTo>
                    <a:pt x="2877121" y="1061847"/>
                  </a:lnTo>
                  <a:lnTo>
                    <a:pt x="2877121" y="1516888"/>
                  </a:lnTo>
                  <a:lnTo>
                    <a:pt x="2873152" y="1566119"/>
                  </a:lnTo>
                  <a:lnTo>
                    <a:pt x="2861661" y="1612815"/>
                  </a:lnTo>
                  <a:lnTo>
                    <a:pt x="2843270" y="1656352"/>
                  </a:lnTo>
                  <a:lnTo>
                    <a:pt x="2818603" y="1696106"/>
                  </a:lnTo>
                  <a:lnTo>
                    <a:pt x="2788285" y="1731454"/>
                  </a:lnTo>
                  <a:lnTo>
                    <a:pt x="2752936" y="1761773"/>
                  </a:lnTo>
                  <a:lnTo>
                    <a:pt x="2713182" y="1786439"/>
                  </a:lnTo>
                  <a:lnTo>
                    <a:pt x="2669646" y="1804830"/>
                  </a:lnTo>
                  <a:lnTo>
                    <a:pt x="2622950" y="1816321"/>
                  </a:lnTo>
                  <a:lnTo>
                    <a:pt x="2573718" y="1820290"/>
                  </a:lnTo>
                  <a:lnTo>
                    <a:pt x="2397569" y="1820290"/>
                  </a:lnTo>
                  <a:lnTo>
                    <a:pt x="3113849" y="2363597"/>
                  </a:lnTo>
                  <a:lnTo>
                    <a:pt x="1678368" y="1820290"/>
                  </a:lnTo>
                  <a:lnTo>
                    <a:pt x="303377" y="1820290"/>
                  </a:lnTo>
                  <a:lnTo>
                    <a:pt x="254168" y="1816321"/>
                  </a:lnTo>
                  <a:lnTo>
                    <a:pt x="207486" y="1804830"/>
                  </a:lnTo>
                  <a:lnTo>
                    <a:pt x="163958" y="1786439"/>
                  </a:lnTo>
                  <a:lnTo>
                    <a:pt x="124206" y="1761773"/>
                  </a:lnTo>
                  <a:lnTo>
                    <a:pt x="88857" y="1731454"/>
                  </a:lnTo>
                  <a:lnTo>
                    <a:pt x="58534" y="1696106"/>
                  </a:lnTo>
                  <a:lnTo>
                    <a:pt x="33862" y="1656352"/>
                  </a:lnTo>
                  <a:lnTo>
                    <a:pt x="15466" y="1612815"/>
                  </a:lnTo>
                  <a:lnTo>
                    <a:pt x="3970" y="1566119"/>
                  </a:lnTo>
                  <a:lnTo>
                    <a:pt x="0" y="1516888"/>
                  </a:lnTo>
                  <a:lnTo>
                    <a:pt x="0" y="1061847"/>
                  </a:lnTo>
                  <a:lnTo>
                    <a:pt x="0" y="303402"/>
                  </a:lnTo>
                  <a:close/>
                </a:path>
              </a:pathLst>
            </a:custGeom>
            <a:ln w="57150">
              <a:solidFill>
                <a:srgbClr val="2356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143000" y="990600"/>
            <a:ext cx="2003425" cy="14907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latin typeface="Arial"/>
                <a:cs typeface="Arial"/>
              </a:rPr>
              <a:t>La </a:t>
            </a:r>
            <a:r>
              <a:rPr sz="1600" b="1" dirty="0" err="1">
                <a:latin typeface="Arial"/>
                <a:cs typeface="Arial"/>
              </a:rPr>
              <a:t>información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dirty="0" err="1">
                <a:latin typeface="Arial"/>
                <a:cs typeface="Arial"/>
              </a:rPr>
              <a:t>tendrá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dirty="0" err="1">
                <a:latin typeface="Arial"/>
                <a:cs typeface="Arial"/>
              </a:rPr>
              <a:t>que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 err="1">
                <a:latin typeface="Arial"/>
                <a:cs typeface="Arial"/>
              </a:rPr>
              <a:t>estar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45" dirty="0">
                <a:latin typeface="Arial"/>
                <a:cs typeface="Arial"/>
              </a:rPr>
              <a:t> </a:t>
            </a:r>
            <a:r>
              <a:rPr sz="1600" b="1" dirty="0" err="1">
                <a:latin typeface="Arial"/>
                <a:cs typeface="Arial"/>
              </a:rPr>
              <a:t>actualizada</a:t>
            </a:r>
            <a:r>
              <a:rPr sz="1600" b="1" dirty="0">
                <a:latin typeface="Arial"/>
                <a:cs typeface="Arial"/>
              </a:rPr>
              <a:t>, ser 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5" dirty="0" err="1">
                <a:latin typeface="Arial"/>
                <a:cs typeface="Arial"/>
              </a:rPr>
              <a:t>relevante</a:t>
            </a:r>
            <a:r>
              <a:rPr sz="1600" b="1" spc="-5" dirty="0">
                <a:latin typeface="Arial"/>
                <a:cs typeface="Arial"/>
              </a:rPr>
              <a:t>, </a:t>
            </a:r>
            <a:r>
              <a:rPr sz="1600" b="1" dirty="0" err="1">
                <a:latin typeface="Arial"/>
                <a:cs typeface="Arial"/>
              </a:rPr>
              <a:t>útil</a:t>
            </a:r>
            <a:r>
              <a:rPr sz="1600" b="1" dirty="0">
                <a:latin typeface="Arial"/>
                <a:cs typeface="Arial"/>
              </a:rPr>
              <a:t>, 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dirty="0" err="1">
                <a:latin typeface="Arial"/>
                <a:cs typeface="Arial"/>
              </a:rPr>
              <a:t>confiable</a:t>
            </a:r>
            <a:r>
              <a:rPr sz="1600" b="1" dirty="0">
                <a:latin typeface="Arial"/>
                <a:cs typeface="Arial"/>
              </a:rPr>
              <a:t> y 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5" dirty="0" err="1">
                <a:latin typeface="Arial"/>
                <a:cs typeface="Arial"/>
              </a:rPr>
              <a:t>verificable</a:t>
            </a:r>
            <a:r>
              <a:rPr sz="1600" b="1" spc="-5" dirty="0"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9" name="object 7"/>
          <p:cNvSpPr/>
          <p:nvPr/>
        </p:nvSpPr>
        <p:spPr>
          <a:xfrm>
            <a:off x="228600" y="2895600"/>
            <a:ext cx="3907155" cy="2286000"/>
          </a:xfrm>
          <a:custGeom>
            <a:avLst/>
            <a:gdLst/>
            <a:ahLst/>
            <a:cxnLst/>
            <a:rect l="l" t="t" r="r" b="b"/>
            <a:pathLst>
              <a:path w="5977255" h="3096895">
                <a:moveTo>
                  <a:pt x="0" y="516127"/>
                </a:moveTo>
                <a:lnTo>
                  <a:pt x="2108" y="469140"/>
                </a:lnTo>
                <a:lnTo>
                  <a:pt x="8314" y="423336"/>
                </a:lnTo>
                <a:lnTo>
                  <a:pt x="18434" y="378898"/>
                </a:lnTo>
                <a:lnTo>
                  <a:pt x="32286" y="336007"/>
                </a:lnTo>
                <a:lnTo>
                  <a:pt x="49688" y="294847"/>
                </a:lnTo>
                <a:lnTo>
                  <a:pt x="70458" y="255599"/>
                </a:lnTo>
                <a:lnTo>
                  <a:pt x="94413" y="218444"/>
                </a:lnTo>
                <a:lnTo>
                  <a:pt x="121372" y="183566"/>
                </a:lnTo>
                <a:lnTo>
                  <a:pt x="151152" y="151145"/>
                </a:lnTo>
                <a:lnTo>
                  <a:pt x="183571" y="121365"/>
                </a:lnTo>
                <a:lnTo>
                  <a:pt x="218446" y="94406"/>
                </a:lnTo>
                <a:lnTo>
                  <a:pt x="255597" y="70452"/>
                </a:lnTo>
                <a:lnTo>
                  <a:pt x="294840" y="49683"/>
                </a:lnTo>
                <a:lnTo>
                  <a:pt x="335993" y="32282"/>
                </a:lnTo>
                <a:lnTo>
                  <a:pt x="378874" y="18432"/>
                </a:lnTo>
                <a:lnTo>
                  <a:pt x="423301" y="8313"/>
                </a:lnTo>
                <a:lnTo>
                  <a:pt x="469092" y="2108"/>
                </a:lnTo>
                <a:lnTo>
                  <a:pt x="516064" y="0"/>
                </a:lnTo>
                <a:lnTo>
                  <a:pt x="2646299" y="0"/>
                </a:lnTo>
                <a:lnTo>
                  <a:pt x="3780409" y="0"/>
                </a:lnTo>
                <a:lnTo>
                  <a:pt x="4020439" y="0"/>
                </a:lnTo>
                <a:lnTo>
                  <a:pt x="4067408" y="2108"/>
                </a:lnTo>
                <a:lnTo>
                  <a:pt x="4113197" y="8313"/>
                </a:lnTo>
                <a:lnTo>
                  <a:pt x="4157624" y="18432"/>
                </a:lnTo>
                <a:lnTo>
                  <a:pt x="4200507" y="32282"/>
                </a:lnTo>
                <a:lnTo>
                  <a:pt x="4241664" y="49683"/>
                </a:lnTo>
                <a:lnTo>
                  <a:pt x="4280911" y="70452"/>
                </a:lnTo>
                <a:lnTo>
                  <a:pt x="4318066" y="94406"/>
                </a:lnTo>
                <a:lnTo>
                  <a:pt x="4352948" y="121365"/>
                </a:lnTo>
                <a:lnTo>
                  <a:pt x="4385373" y="151145"/>
                </a:lnTo>
                <a:lnTo>
                  <a:pt x="4415159" y="183566"/>
                </a:lnTo>
                <a:lnTo>
                  <a:pt x="4442125" y="218444"/>
                </a:lnTo>
                <a:lnTo>
                  <a:pt x="4466086" y="255599"/>
                </a:lnTo>
                <a:lnTo>
                  <a:pt x="4486862" y="294847"/>
                </a:lnTo>
                <a:lnTo>
                  <a:pt x="4504269" y="336007"/>
                </a:lnTo>
                <a:lnTo>
                  <a:pt x="4518126" y="378898"/>
                </a:lnTo>
                <a:lnTo>
                  <a:pt x="4528249" y="423336"/>
                </a:lnTo>
                <a:lnTo>
                  <a:pt x="4534457" y="469140"/>
                </a:lnTo>
                <a:lnTo>
                  <a:pt x="4536567" y="516127"/>
                </a:lnTo>
                <a:lnTo>
                  <a:pt x="4536567" y="1806193"/>
                </a:lnTo>
                <a:lnTo>
                  <a:pt x="5977001" y="2748407"/>
                </a:lnTo>
                <a:lnTo>
                  <a:pt x="4536567" y="2580259"/>
                </a:lnTo>
                <a:lnTo>
                  <a:pt x="4534457" y="2627246"/>
                </a:lnTo>
                <a:lnTo>
                  <a:pt x="4528249" y="2673050"/>
                </a:lnTo>
                <a:lnTo>
                  <a:pt x="4518126" y="2717488"/>
                </a:lnTo>
                <a:lnTo>
                  <a:pt x="4504269" y="2760379"/>
                </a:lnTo>
                <a:lnTo>
                  <a:pt x="4486862" y="2801539"/>
                </a:lnTo>
                <a:lnTo>
                  <a:pt x="4466086" y="2840787"/>
                </a:lnTo>
                <a:lnTo>
                  <a:pt x="4442125" y="2877942"/>
                </a:lnTo>
                <a:lnTo>
                  <a:pt x="4415159" y="2912820"/>
                </a:lnTo>
                <a:lnTo>
                  <a:pt x="4385373" y="2945241"/>
                </a:lnTo>
                <a:lnTo>
                  <a:pt x="4352948" y="2975021"/>
                </a:lnTo>
                <a:lnTo>
                  <a:pt x="4318066" y="3001980"/>
                </a:lnTo>
                <a:lnTo>
                  <a:pt x="4280911" y="3025934"/>
                </a:lnTo>
                <a:lnTo>
                  <a:pt x="4241664" y="3046703"/>
                </a:lnTo>
                <a:lnTo>
                  <a:pt x="4200507" y="3064104"/>
                </a:lnTo>
                <a:lnTo>
                  <a:pt x="4157624" y="3077954"/>
                </a:lnTo>
                <a:lnTo>
                  <a:pt x="4113197" y="3088073"/>
                </a:lnTo>
                <a:lnTo>
                  <a:pt x="4067408" y="3094278"/>
                </a:lnTo>
                <a:lnTo>
                  <a:pt x="4020439" y="3096386"/>
                </a:lnTo>
                <a:lnTo>
                  <a:pt x="3780409" y="3096386"/>
                </a:lnTo>
                <a:lnTo>
                  <a:pt x="2646299" y="3096386"/>
                </a:lnTo>
                <a:lnTo>
                  <a:pt x="516064" y="3096386"/>
                </a:lnTo>
                <a:lnTo>
                  <a:pt x="469092" y="3094278"/>
                </a:lnTo>
                <a:lnTo>
                  <a:pt x="423301" y="3088073"/>
                </a:lnTo>
                <a:lnTo>
                  <a:pt x="378874" y="3077954"/>
                </a:lnTo>
                <a:lnTo>
                  <a:pt x="335993" y="3064104"/>
                </a:lnTo>
                <a:lnTo>
                  <a:pt x="294840" y="3046703"/>
                </a:lnTo>
                <a:lnTo>
                  <a:pt x="255597" y="3025934"/>
                </a:lnTo>
                <a:lnTo>
                  <a:pt x="218446" y="3001980"/>
                </a:lnTo>
                <a:lnTo>
                  <a:pt x="183571" y="2975021"/>
                </a:lnTo>
                <a:lnTo>
                  <a:pt x="151152" y="2945241"/>
                </a:lnTo>
                <a:lnTo>
                  <a:pt x="121372" y="2912820"/>
                </a:lnTo>
                <a:lnTo>
                  <a:pt x="94413" y="2877942"/>
                </a:lnTo>
                <a:lnTo>
                  <a:pt x="70458" y="2840787"/>
                </a:lnTo>
                <a:lnTo>
                  <a:pt x="49688" y="2801539"/>
                </a:lnTo>
                <a:lnTo>
                  <a:pt x="32286" y="2760379"/>
                </a:lnTo>
                <a:lnTo>
                  <a:pt x="18434" y="2717488"/>
                </a:lnTo>
                <a:lnTo>
                  <a:pt x="8314" y="2673050"/>
                </a:lnTo>
                <a:lnTo>
                  <a:pt x="2108" y="2627246"/>
                </a:lnTo>
                <a:lnTo>
                  <a:pt x="0" y="2580259"/>
                </a:lnTo>
                <a:lnTo>
                  <a:pt x="0" y="1806193"/>
                </a:lnTo>
                <a:lnTo>
                  <a:pt x="0" y="516127"/>
                </a:lnTo>
                <a:close/>
              </a:path>
            </a:pathLst>
          </a:custGeom>
          <a:ln w="57150">
            <a:solidFill>
              <a:srgbClr val="0D96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8"/>
          <p:cNvSpPr txBox="1"/>
          <p:nvPr/>
        </p:nvSpPr>
        <p:spPr>
          <a:xfrm>
            <a:off x="304800" y="2971800"/>
            <a:ext cx="2743201" cy="2105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600" b="1" spc="-5" dirty="0" err="1">
                <a:latin typeface="Arial"/>
                <a:cs typeface="Arial"/>
              </a:rPr>
              <a:t>Deberás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5" dirty="0" err="1" smtClean="0">
                <a:latin typeface="Arial"/>
                <a:cs typeface="Arial"/>
              </a:rPr>
              <a:t>presentar</a:t>
            </a:r>
            <a:r>
              <a:rPr lang="es-MX" sz="1600" b="1" spc="-5" dirty="0" smtClean="0">
                <a:latin typeface="Arial"/>
                <a:cs typeface="Arial"/>
              </a:rPr>
              <a:t> </a:t>
            </a:r>
            <a:r>
              <a:rPr sz="1600" b="1" spc="-5" dirty="0" smtClean="0">
                <a:latin typeface="Arial"/>
                <a:cs typeface="Arial"/>
              </a:rPr>
              <a:t>la</a:t>
            </a:r>
            <a:r>
              <a:rPr sz="1600" b="1" spc="-30" dirty="0" smtClean="0">
                <a:latin typeface="Arial"/>
                <a:cs typeface="Arial"/>
              </a:rPr>
              <a:t> </a:t>
            </a:r>
            <a:r>
              <a:rPr sz="1600" b="1" spc="-5" dirty="0" err="1">
                <a:latin typeface="Arial"/>
                <a:cs typeface="Arial"/>
              </a:rPr>
              <a:t>más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650" dirty="0">
                <a:latin typeface="Arial"/>
                <a:cs typeface="Arial"/>
              </a:rPr>
              <a:t> </a:t>
            </a:r>
            <a:r>
              <a:rPr sz="1600" b="1" spc="-5" dirty="0" err="1">
                <a:latin typeface="Arial"/>
                <a:cs typeface="Arial"/>
              </a:rPr>
              <a:t>actualizada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dirty="0" err="1">
                <a:latin typeface="Arial"/>
                <a:cs typeface="Arial"/>
              </a:rPr>
              <a:t>que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 err="1">
                <a:latin typeface="Arial"/>
                <a:cs typeface="Arial"/>
              </a:rPr>
              <a:t>poseas</a:t>
            </a:r>
            <a:r>
              <a:rPr sz="1600" b="1" spc="-5" dirty="0">
                <a:latin typeface="Arial"/>
                <a:cs typeface="Arial"/>
              </a:rPr>
              <a:t>, 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dirty="0" err="1">
                <a:latin typeface="Arial"/>
                <a:cs typeface="Arial"/>
              </a:rPr>
              <a:t>justificando</a:t>
            </a:r>
            <a:r>
              <a:rPr sz="1600" b="1" dirty="0">
                <a:latin typeface="Arial"/>
                <a:cs typeface="Arial"/>
              </a:rPr>
              <a:t> la 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5" dirty="0" err="1">
                <a:latin typeface="Arial"/>
                <a:cs typeface="Arial"/>
              </a:rPr>
              <a:t>imposibilidad</a:t>
            </a:r>
            <a:r>
              <a:rPr sz="1600" b="1" spc="-5" dirty="0">
                <a:latin typeface="Arial"/>
                <a:cs typeface="Arial"/>
              </a:rPr>
              <a:t> de </a:t>
            </a:r>
            <a:r>
              <a:rPr sz="1600" b="1" spc="-5" dirty="0" err="1">
                <a:latin typeface="Arial"/>
                <a:cs typeface="Arial"/>
              </a:rPr>
              <a:t>hacerlo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con la </a:t>
            </a:r>
            <a:r>
              <a:rPr sz="1600" b="1" spc="-5" dirty="0" err="1">
                <a:latin typeface="Arial"/>
                <a:cs typeface="Arial"/>
              </a:rPr>
              <a:t>fecha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5" dirty="0" err="1">
                <a:latin typeface="Arial"/>
                <a:cs typeface="Arial"/>
              </a:rPr>
              <a:t>requerida</a:t>
            </a:r>
            <a:r>
              <a:rPr sz="1600" b="1" spc="-5" dirty="0">
                <a:latin typeface="Arial"/>
                <a:cs typeface="Arial"/>
              </a:rPr>
              <a:t> y 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 err="1">
                <a:latin typeface="Arial"/>
                <a:cs typeface="Arial"/>
              </a:rPr>
              <a:t>estableciendo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 err="1">
                <a:latin typeface="Arial"/>
                <a:cs typeface="Arial"/>
              </a:rPr>
              <a:t>compromisos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5" dirty="0" err="1">
                <a:latin typeface="Arial"/>
                <a:cs typeface="Arial"/>
              </a:rPr>
              <a:t>puntuales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 err="1">
                <a:latin typeface="Arial"/>
                <a:cs typeface="Arial"/>
              </a:rPr>
              <a:t>para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5" dirty="0" err="1">
                <a:latin typeface="Arial"/>
                <a:cs typeface="Arial"/>
              </a:rPr>
              <a:t>su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 err="1">
                <a:latin typeface="Arial"/>
                <a:cs typeface="Arial"/>
              </a:rPr>
              <a:t>cumplimiento</a:t>
            </a:r>
            <a:r>
              <a:rPr sz="2400" b="1" spc="-5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05000" y="447491"/>
            <a:ext cx="624840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b="1">
                <a:latin typeface="Arial"/>
                <a:cs typeface="Arial"/>
              </a:rPr>
              <a:t>¿Cómo</a:t>
            </a:r>
            <a:r>
              <a:rPr sz="4000" b="1" spc="-50">
                <a:latin typeface="Arial"/>
                <a:cs typeface="Arial"/>
              </a:rPr>
              <a:t> </a:t>
            </a:r>
            <a:r>
              <a:rPr sz="4000" b="1">
                <a:latin typeface="Arial"/>
                <a:cs typeface="Arial"/>
              </a:rPr>
              <a:t>hago</a:t>
            </a:r>
            <a:r>
              <a:rPr sz="4000" b="1" spc="-55">
                <a:latin typeface="Arial"/>
                <a:cs typeface="Arial"/>
              </a:rPr>
              <a:t> </a:t>
            </a:r>
            <a:r>
              <a:rPr sz="4000" b="1">
                <a:latin typeface="Arial"/>
                <a:cs typeface="Arial"/>
              </a:rPr>
              <a:t>la</a:t>
            </a:r>
            <a:r>
              <a:rPr sz="4000" b="1" spc="-35">
                <a:latin typeface="Arial"/>
                <a:cs typeface="Arial"/>
              </a:rPr>
              <a:t> </a:t>
            </a:r>
            <a:r>
              <a:rPr sz="4000" b="1">
                <a:latin typeface="Arial"/>
                <a:cs typeface="Arial"/>
              </a:rPr>
              <a:t>entrega?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10181" y="1877060"/>
            <a:ext cx="8782740" cy="3669791"/>
            <a:chOff x="110181" y="1877060"/>
            <a:chExt cx="8782740" cy="3669791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181" y="2007541"/>
              <a:ext cx="3669791" cy="353931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116961" y="1877060"/>
              <a:ext cx="5775960" cy="2952750"/>
            </a:xfrm>
            <a:custGeom>
              <a:avLst/>
              <a:gdLst/>
              <a:ahLst/>
              <a:cxnLst/>
              <a:rect l="l" t="t" r="r" b="b"/>
              <a:pathLst>
                <a:path w="5775959" h="2952750">
                  <a:moveTo>
                    <a:pt x="5283454" y="0"/>
                  </a:moveTo>
                  <a:lnTo>
                    <a:pt x="1875154" y="0"/>
                  </a:lnTo>
                  <a:lnTo>
                    <a:pt x="1827762" y="2252"/>
                  </a:lnTo>
                  <a:lnTo>
                    <a:pt x="1781643" y="8874"/>
                  </a:lnTo>
                  <a:lnTo>
                    <a:pt x="1737005" y="19657"/>
                  </a:lnTo>
                  <a:lnTo>
                    <a:pt x="1694053" y="34396"/>
                  </a:lnTo>
                  <a:lnTo>
                    <a:pt x="1652994" y="52885"/>
                  </a:lnTo>
                  <a:lnTo>
                    <a:pt x="1614035" y="74917"/>
                  </a:lnTo>
                  <a:lnTo>
                    <a:pt x="1577381" y="100286"/>
                  </a:lnTo>
                  <a:lnTo>
                    <a:pt x="1543239" y="128785"/>
                  </a:lnTo>
                  <a:lnTo>
                    <a:pt x="1511815" y="160209"/>
                  </a:lnTo>
                  <a:lnTo>
                    <a:pt x="1483316" y="194351"/>
                  </a:lnTo>
                  <a:lnTo>
                    <a:pt x="1457947" y="231005"/>
                  </a:lnTo>
                  <a:lnTo>
                    <a:pt x="1435915" y="269964"/>
                  </a:lnTo>
                  <a:lnTo>
                    <a:pt x="1417426" y="311023"/>
                  </a:lnTo>
                  <a:lnTo>
                    <a:pt x="1402687" y="353975"/>
                  </a:lnTo>
                  <a:lnTo>
                    <a:pt x="1391904" y="398613"/>
                  </a:lnTo>
                  <a:lnTo>
                    <a:pt x="1385282" y="444732"/>
                  </a:lnTo>
                  <a:lnTo>
                    <a:pt x="1383029" y="492125"/>
                  </a:lnTo>
                  <a:lnTo>
                    <a:pt x="1383029" y="1722247"/>
                  </a:lnTo>
                  <a:lnTo>
                    <a:pt x="0" y="2095753"/>
                  </a:lnTo>
                  <a:lnTo>
                    <a:pt x="1383029" y="2460371"/>
                  </a:lnTo>
                  <a:lnTo>
                    <a:pt x="1385282" y="2507742"/>
                  </a:lnTo>
                  <a:lnTo>
                    <a:pt x="1391904" y="2553842"/>
                  </a:lnTo>
                  <a:lnTo>
                    <a:pt x="1402687" y="2598464"/>
                  </a:lnTo>
                  <a:lnTo>
                    <a:pt x="1417426" y="2641402"/>
                  </a:lnTo>
                  <a:lnTo>
                    <a:pt x="1435915" y="2682448"/>
                  </a:lnTo>
                  <a:lnTo>
                    <a:pt x="1457947" y="2721397"/>
                  </a:lnTo>
                  <a:lnTo>
                    <a:pt x="1483316" y="2758043"/>
                  </a:lnTo>
                  <a:lnTo>
                    <a:pt x="1511815" y="2792178"/>
                  </a:lnTo>
                  <a:lnTo>
                    <a:pt x="1543239" y="2823596"/>
                  </a:lnTo>
                  <a:lnTo>
                    <a:pt x="1577381" y="2852091"/>
                  </a:lnTo>
                  <a:lnTo>
                    <a:pt x="1614035" y="2877457"/>
                  </a:lnTo>
                  <a:lnTo>
                    <a:pt x="1652994" y="2899486"/>
                  </a:lnTo>
                  <a:lnTo>
                    <a:pt x="1694053" y="2917973"/>
                  </a:lnTo>
                  <a:lnTo>
                    <a:pt x="1737005" y="2932712"/>
                  </a:lnTo>
                  <a:lnTo>
                    <a:pt x="1781643" y="2943494"/>
                  </a:lnTo>
                  <a:lnTo>
                    <a:pt x="1827762" y="2950116"/>
                  </a:lnTo>
                  <a:lnTo>
                    <a:pt x="1875154" y="2952369"/>
                  </a:lnTo>
                  <a:lnTo>
                    <a:pt x="5283454" y="2952369"/>
                  </a:lnTo>
                  <a:lnTo>
                    <a:pt x="5330846" y="2950116"/>
                  </a:lnTo>
                  <a:lnTo>
                    <a:pt x="5376965" y="2943494"/>
                  </a:lnTo>
                  <a:lnTo>
                    <a:pt x="5421603" y="2932712"/>
                  </a:lnTo>
                  <a:lnTo>
                    <a:pt x="5464555" y="2917973"/>
                  </a:lnTo>
                  <a:lnTo>
                    <a:pt x="5505614" y="2899486"/>
                  </a:lnTo>
                  <a:lnTo>
                    <a:pt x="5544573" y="2877457"/>
                  </a:lnTo>
                  <a:lnTo>
                    <a:pt x="5581227" y="2852091"/>
                  </a:lnTo>
                  <a:lnTo>
                    <a:pt x="5615369" y="2823596"/>
                  </a:lnTo>
                  <a:lnTo>
                    <a:pt x="5646793" y="2792178"/>
                  </a:lnTo>
                  <a:lnTo>
                    <a:pt x="5675292" y="2758043"/>
                  </a:lnTo>
                  <a:lnTo>
                    <a:pt x="5700661" y="2721397"/>
                  </a:lnTo>
                  <a:lnTo>
                    <a:pt x="5722693" y="2682448"/>
                  </a:lnTo>
                  <a:lnTo>
                    <a:pt x="5741182" y="2641402"/>
                  </a:lnTo>
                  <a:lnTo>
                    <a:pt x="5755921" y="2598464"/>
                  </a:lnTo>
                  <a:lnTo>
                    <a:pt x="5766704" y="2553842"/>
                  </a:lnTo>
                  <a:lnTo>
                    <a:pt x="5773326" y="2507742"/>
                  </a:lnTo>
                  <a:lnTo>
                    <a:pt x="5775579" y="2460371"/>
                  </a:lnTo>
                  <a:lnTo>
                    <a:pt x="5775579" y="492125"/>
                  </a:lnTo>
                  <a:lnTo>
                    <a:pt x="5773326" y="444732"/>
                  </a:lnTo>
                  <a:lnTo>
                    <a:pt x="5766704" y="398613"/>
                  </a:lnTo>
                  <a:lnTo>
                    <a:pt x="5755921" y="353975"/>
                  </a:lnTo>
                  <a:lnTo>
                    <a:pt x="5741182" y="311023"/>
                  </a:lnTo>
                  <a:lnTo>
                    <a:pt x="5722693" y="269964"/>
                  </a:lnTo>
                  <a:lnTo>
                    <a:pt x="5700661" y="231005"/>
                  </a:lnTo>
                  <a:lnTo>
                    <a:pt x="5675292" y="194351"/>
                  </a:lnTo>
                  <a:lnTo>
                    <a:pt x="5646793" y="160209"/>
                  </a:lnTo>
                  <a:lnTo>
                    <a:pt x="5615369" y="128785"/>
                  </a:lnTo>
                  <a:lnTo>
                    <a:pt x="5581227" y="100286"/>
                  </a:lnTo>
                  <a:lnTo>
                    <a:pt x="5544573" y="74917"/>
                  </a:lnTo>
                  <a:lnTo>
                    <a:pt x="5505614" y="52885"/>
                  </a:lnTo>
                  <a:lnTo>
                    <a:pt x="5464555" y="34396"/>
                  </a:lnTo>
                  <a:lnTo>
                    <a:pt x="5421603" y="19657"/>
                  </a:lnTo>
                  <a:lnTo>
                    <a:pt x="5376965" y="8874"/>
                  </a:lnTo>
                  <a:lnTo>
                    <a:pt x="5330846" y="2252"/>
                  </a:lnTo>
                  <a:lnTo>
                    <a:pt x="52834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116961" y="1877060"/>
              <a:ext cx="5775960" cy="2952750"/>
            </a:xfrm>
            <a:custGeom>
              <a:avLst/>
              <a:gdLst/>
              <a:ahLst/>
              <a:cxnLst/>
              <a:rect l="l" t="t" r="r" b="b"/>
              <a:pathLst>
                <a:path w="5775959" h="2952750">
                  <a:moveTo>
                    <a:pt x="1383029" y="492125"/>
                  </a:moveTo>
                  <a:lnTo>
                    <a:pt x="1385282" y="444732"/>
                  </a:lnTo>
                  <a:lnTo>
                    <a:pt x="1391904" y="398613"/>
                  </a:lnTo>
                  <a:lnTo>
                    <a:pt x="1402687" y="353975"/>
                  </a:lnTo>
                  <a:lnTo>
                    <a:pt x="1417426" y="311023"/>
                  </a:lnTo>
                  <a:lnTo>
                    <a:pt x="1435915" y="269964"/>
                  </a:lnTo>
                  <a:lnTo>
                    <a:pt x="1457947" y="231005"/>
                  </a:lnTo>
                  <a:lnTo>
                    <a:pt x="1483316" y="194351"/>
                  </a:lnTo>
                  <a:lnTo>
                    <a:pt x="1511815" y="160209"/>
                  </a:lnTo>
                  <a:lnTo>
                    <a:pt x="1543239" y="128785"/>
                  </a:lnTo>
                  <a:lnTo>
                    <a:pt x="1577381" y="100286"/>
                  </a:lnTo>
                  <a:lnTo>
                    <a:pt x="1614035" y="74917"/>
                  </a:lnTo>
                  <a:lnTo>
                    <a:pt x="1652994" y="52885"/>
                  </a:lnTo>
                  <a:lnTo>
                    <a:pt x="1694053" y="34396"/>
                  </a:lnTo>
                  <a:lnTo>
                    <a:pt x="1737005" y="19657"/>
                  </a:lnTo>
                  <a:lnTo>
                    <a:pt x="1781643" y="8874"/>
                  </a:lnTo>
                  <a:lnTo>
                    <a:pt x="1827762" y="2252"/>
                  </a:lnTo>
                  <a:lnTo>
                    <a:pt x="1875154" y="0"/>
                  </a:lnTo>
                  <a:lnTo>
                    <a:pt x="2115058" y="0"/>
                  </a:lnTo>
                  <a:lnTo>
                    <a:pt x="3213227" y="0"/>
                  </a:lnTo>
                  <a:lnTo>
                    <a:pt x="5283454" y="0"/>
                  </a:lnTo>
                  <a:lnTo>
                    <a:pt x="5330846" y="2252"/>
                  </a:lnTo>
                  <a:lnTo>
                    <a:pt x="5376965" y="8874"/>
                  </a:lnTo>
                  <a:lnTo>
                    <a:pt x="5421603" y="19657"/>
                  </a:lnTo>
                  <a:lnTo>
                    <a:pt x="5464555" y="34396"/>
                  </a:lnTo>
                  <a:lnTo>
                    <a:pt x="5505614" y="52885"/>
                  </a:lnTo>
                  <a:lnTo>
                    <a:pt x="5544573" y="74917"/>
                  </a:lnTo>
                  <a:lnTo>
                    <a:pt x="5581227" y="100286"/>
                  </a:lnTo>
                  <a:lnTo>
                    <a:pt x="5615369" y="128785"/>
                  </a:lnTo>
                  <a:lnTo>
                    <a:pt x="5646793" y="160209"/>
                  </a:lnTo>
                  <a:lnTo>
                    <a:pt x="5675292" y="194351"/>
                  </a:lnTo>
                  <a:lnTo>
                    <a:pt x="5700661" y="231005"/>
                  </a:lnTo>
                  <a:lnTo>
                    <a:pt x="5722693" y="269964"/>
                  </a:lnTo>
                  <a:lnTo>
                    <a:pt x="5741182" y="311023"/>
                  </a:lnTo>
                  <a:lnTo>
                    <a:pt x="5755921" y="353975"/>
                  </a:lnTo>
                  <a:lnTo>
                    <a:pt x="5766704" y="398613"/>
                  </a:lnTo>
                  <a:lnTo>
                    <a:pt x="5773326" y="444732"/>
                  </a:lnTo>
                  <a:lnTo>
                    <a:pt x="5775579" y="492125"/>
                  </a:lnTo>
                  <a:lnTo>
                    <a:pt x="5775579" y="1722247"/>
                  </a:lnTo>
                  <a:lnTo>
                    <a:pt x="5775579" y="2460371"/>
                  </a:lnTo>
                  <a:lnTo>
                    <a:pt x="5773326" y="2507742"/>
                  </a:lnTo>
                  <a:lnTo>
                    <a:pt x="5766704" y="2553842"/>
                  </a:lnTo>
                  <a:lnTo>
                    <a:pt x="5755921" y="2598464"/>
                  </a:lnTo>
                  <a:lnTo>
                    <a:pt x="5741182" y="2641402"/>
                  </a:lnTo>
                  <a:lnTo>
                    <a:pt x="5722693" y="2682448"/>
                  </a:lnTo>
                  <a:lnTo>
                    <a:pt x="5700661" y="2721397"/>
                  </a:lnTo>
                  <a:lnTo>
                    <a:pt x="5675292" y="2758043"/>
                  </a:lnTo>
                  <a:lnTo>
                    <a:pt x="5646793" y="2792178"/>
                  </a:lnTo>
                  <a:lnTo>
                    <a:pt x="5615369" y="2823596"/>
                  </a:lnTo>
                  <a:lnTo>
                    <a:pt x="5581227" y="2852091"/>
                  </a:lnTo>
                  <a:lnTo>
                    <a:pt x="5544573" y="2877457"/>
                  </a:lnTo>
                  <a:lnTo>
                    <a:pt x="5505614" y="2899486"/>
                  </a:lnTo>
                  <a:lnTo>
                    <a:pt x="5464555" y="2917973"/>
                  </a:lnTo>
                  <a:lnTo>
                    <a:pt x="5421603" y="2932712"/>
                  </a:lnTo>
                  <a:lnTo>
                    <a:pt x="5376965" y="2943494"/>
                  </a:lnTo>
                  <a:lnTo>
                    <a:pt x="5330846" y="2950116"/>
                  </a:lnTo>
                  <a:lnTo>
                    <a:pt x="5283454" y="2952369"/>
                  </a:lnTo>
                  <a:lnTo>
                    <a:pt x="3213227" y="2952369"/>
                  </a:lnTo>
                  <a:lnTo>
                    <a:pt x="2115058" y="2952369"/>
                  </a:lnTo>
                  <a:lnTo>
                    <a:pt x="1875154" y="2952369"/>
                  </a:lnTo>
                  <a:lnTo>
                    <a:pt x="1827762" y="2950116"/>
                  </a:lnTo>
                  <a:lnTo>
                    <a:pt x="1781643" y="2943494"/>
                  </a:lnTo>
                  <a:lnTo>
                    <a:pt x="1737005" y="2932712"/>
                  </a:lnTo>
                  <a:lnTo>
                    <a:pt x="1694053" y="2917973"/>
                  </a:lnTo>
                  <a:lnTo>
                    <a:pt x="1652994" y="2899486"/>
                  </a:lnTo>
                  <a:lnTo>
                    <a:pt x="1614035" y="2877457"/>
                  </a:lnTo>
                  <a:lnTo>
                    <a:pt x="1577381" y="2852091"/>
                  </a:lnTo>
                  <a:lnTo>
                    <a:pt x="1543239" y="2823596"/>
                  </a:lnTo>
                  <a:lnTo>
                    <a:pt x="1511815" y="2792178"/>
                  </a:lnTo>
                  <a:lnTo>
                    <a:pt x="1483316" y="2758043"/>
                  </a:lnTo>
                  <a:lnTo>
                    <a:pt x="1457947" y="2721397"/>
                  </a:lnTo>
                  <a:lnTo>
                    <a:pt x="1435915" y="2682448"/>
                  </a:lnTo>
                  <a:lnTo>
                    <a:pt x="1417426" y="2641402"/>
                  </a:lnTo>
                  <a:lnTo>
                    <a:pt x="1402687" y="2598464"/>
                  </a:lnTo>
                  <a:lnTo>
                    <a:pt x="1391904" y="2553842"/>
                  </a:lnTo>
                  <a:lnTo>
                    <a:pt x="1385282" y="2507742"/>
                  </a:lnTo>
                  <a:lnTo>
                    <a:pt x="1383029" y="2460371"/>
                  </a:lnTo>
                  <a:lnTo>
                    <a:pt x="0" y="2095753"/>
                  </a:lnTo>
                  <a:lnTo>
                    <a:pt x="1383029" y="1722247"/>
                  </a:lnTo>
                  <a:lnTo>
                    <a:pt x="1383029" y="492125"/>
                  </a:lnTo>
                  <a:close/>
                </a:path>
              </a:pathLst>
            </a:custGeom>
            <a:ln w="57150">
              <a:solidFill>
                <a:srgbClr val="0D96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773548" y="2331517"/>
            <a:ext cx="3999229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725" marR="230504" algn="ctr">
              <a:lnSpc>
                <a:spcPct val="100000"/>
              </a:lnSpc>
              <a:spcBef>
                <a:spcPts val="100"/>
              </a:spcBef>
            </a:pPr>
            <a:r>
              <a:rPr sz="2000" b="1" spc="-5">
                <a:latin typeface="Arial"/>
                <a:cs typeface="Arial"/>
              </a:rPr>
              <a:t>Incorporando </a:t>
            </a:r>
            <a:r>
              <a:rPr sz="2000" b="1">
                <a:latin typeface="Arial"/>
                <a:cs typeface="Arial"/>
              </a:rPr>
              <a:t>toda </a:t>
            </a:r>
            <a:r>
              <a:rPr sz="2000" b="1" spc="-5">
                <a:latin typeface="Arial"/>
                <a:cs typeface="Arial"/>
              </a:rPr>
              <a:t>la </a:t>
            </a:r>
            <a:r>
              <a:rPr sz="2000" b="1">
                <a:latin typeface="Arial"/>
                <a:cs typeface="Arial"/>
              </a:rPr>
              <a:t> información</a:t>
            </a:r>
            <a:r>
              <a:rPr sz="2000" b="1" spc="-35">
                <a:latin typeface="Arial"/>
                <a:cs typeface="Arial"/>
              </a:rPr>
              <a:t> </a:t>
            </a:r>
            <a:r>
              <a:rPr sz="2000" b="1" spc="-5" err="1">
                <a:latin typeface="Arial"/>
                <a:cs typeface="Arial"/>
              </a:rPr>
              <a:t>relativa</a:t>
            </a:r>
            <a:r>
              <a:rPr sz="2000" b="1" spc="-25">
                <a:latin typeface="Arial"/>
                <a:cs typeface="Arial"/>
              </a:rPr>
              <a:t> </a:t>
            </a:r>
            <a:r>
              <a:rPr lang="es-MX" sz="2000" b="1" spc="-5" smtClean="0">
                <a:latin typeface="Arial"/>
                <a:cs typeface="Arial"/>
              </a:rPr>
              <a:t>a las Gestiones Administrativas realizadas durante nuestro encargo en los anexos e informe general. 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6944" y="777455"/>
            <a:ext cx="8660765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2400" b="1" spc="-10">
                <a:latin typeface="Arial"/>
                <a:cs typeface="Arial"/>
              </a:rPr>
              <a:t>¿Cómo</a:t>
            </a:r>
            <a:r>
              <a:rPr sz="2400" b="1" spc="35">
                <a:latin typeface="Arial"/>
                <a:cs typeface="Arial"/>
              </a:rPr>
              <a:t> </a:t>
            </a:r>
            <a:r>
              <a:rPr sz="2400" b="1" spc="-5">
                <a:latin typeface="Arial"/>
                <a:cs typeface="Arial"/>
              </a:rPr>
              <a:t>se</a:t>
            </a:r>
            <a:r>
              <a:rPr sz="2400" b="1" spc="15">
                <a:latin typeface="Arial"/>
                <a:cs typeface="Arial"/>
              </a:rPr>
              <a:t> </a:t>
            </a:r>
            <a:r>
              <a:rPr sz="2400" b="1" spc="-5">
                <a:latin typeface="Arial"/>
                <a:cs typeface="Arial"/>
              </a:rPr>
              <a:t>garantiza</a:t>
            </a:r>
            <a:r>
              <a:rPr sz="2400" b="1">
                <a:latin typeface="Arial"/>
                <a:cs typeface="Arial"/>
              </a:rPr>
              <a:t> la </a:t>
            </a:r>
            <a:r>
              <a:rPr sz="2400" b="1" spc="-5">
                <a:latin typeface="Arial"/>
                <a:cs typeface="Arial"/>
              </a:rPr>
              <a:t>integridad</a:t>
            </a:r>
            <a:r>
              <a:rPr sz="2400" b="1" spc="25">
                <a:latin typeface="Arial"/>
                <a:cs typeface="Arial"/>
              </a:rPr>
              <a:t> </a:t>
            </a:r>
            <a:r>
              <a:rPr sz="2400" b="1" spc="-5">
                <a:latin typeface="Arial"/>
                <a:cs typeface="Arial"/>
              </a:rPr>
              <a:t>de</a:t>
            </a:r>
            <a:r>
              <a:rPr sz="2400" b="1">
                <a:latin typeface="Arial"/>
                <a:cs typeface="Arial"/>
              </a:rPr>
              <a:t> </a:t>
            </a:r>
            <a:r>
              <a:rPr sz="2400" b="1" spc="-5">
                <a:latin typeface="Arial"/>
                <a:cs typeface="Arial"/>
              </a:rPr>
              <a:t>la</a:t>
            </a:r>
            <a:r>
              <a:rPr sz="2400" b="1" spc="5">
                <a:latin typeface="Arial"/>
                <a:cs typeface="Arial"/>
              </a:rPr>
              <a:t> </a:t>
            </a:r>
            <a:r>
              <a:rPr sz="2400" b="1" spc="-5">
                <a:latin typeface="Arial"/>
                <a:cs typeface="Arial"/>
              </a:rPr>
              <a:t>información </a:t>
            </a:r>
            <a:r>
              <a:rPr sz="2400" b="1" spc="-765">
                <a:latin typeface="Arial"/>
                <a:cs typeface="Arial"/>
              </a:rPr>
              <a:t> </a:t>
            </a:r>
            <a:r>
              <a:rPr sz="2400" b="1" spc="-5">
                <a:latin typeface="Arial"/>
                <a:cs typeface="Arial"/>
              </a:rPr>
              <a:t>y</a:t>
            </a:r>
            <a:r>
              <a:rPr sz="2400" b="1" spc="5">
                <a:latin typeface="Arial"/>
                <a:cs typeface="Arial"/>
              </a:rPr>
              <a:t> </a:t>
            </a:r>
            <a:r>
              <a:rPr sz="2400" b="1" spc="-10">
                <a:latin typeface="Arial"/>
                <a:cs typeface="Arial"/>
              </a:rPr>
              <a:t>qué</a:t>
            </a:r>
            <a:r>
              <a:rPr sz="2400" b="1" spc="20">
                <a:latin typeface="Arial"/>
                <a:cs typeface="Arial"/>
              </a:rPr>
              <a:t> </a:t>
            </a:r>
            <a:r>
              <a:rPr sz="2400" b="1" spc="-5">
                <a:latin typeface="Arial"/>
                <a:cs typeface="Arial"/>
              </a:rPr>
              <a:t>confianza</a:t>
            </a:r>
            <a:r>
              <a:rPr sz="2400" b="1" spc="30">
                <a:latin typeface="Arial"/>
                <a:cs typeface="Arial"/>
              </a:rPr>
              <a:t> </a:t>
            </a:r>
            <a:r>
              <a:rPr sz="2400" b="1" spc="-5">
                <a:latin typeface="Arial"/>
                <a:cs typeface="Arial"/>
              </a:rPr>
              <a:t>se</a:t>
            </a:r>
            <a:r>
              <a:rPr sz="2400" b="1" spc="5">
                <a:latin typeface="Arial"/>
                <a:cs typeface="Arial"/>
              </a:rPr>
              <a:t> </a:t>
            </a:r>
            <a:r>
              <a:rPr sz="2400" b="1" spc="-5">
                <a:latin typeface="Arial"/>
                <a:cs typeface="Arial"/>
              </a:rPr>
              <a:t>tiene</a:t>
            </a:r>
            <a:r>
              <a:rPr sz="2400" b="1" spc="5">
                <a:latin typeface="Arial"/>
                <a:cs typeface="Arial"/>
              </a:rPr>
              <a:t> </a:t>
            </a:r>
            <a:r>
              <a:rPr sz="2400" b="1" spc="-5">
                <a:latin typeface="Arial"/>
                <a:cs typeface="Arial"/>
              </a:rPr>
              <a:t>en</a:t>
            </a:r>
            <a:r>
              <a:rPr sz="2400" b="1" spc="10">
                <a:latin typeface="Arial"/>
                <a:cs typeface="Arial"/>
              </a:rPr>
              <a:t> </a:t>
            </a:r>
            <a:r>
              <a:rPr sz="2400" b="1" spc="-5">
                <a:latin typeface="Arial"/>
                <a:cs typeface="Arial"/>
              </a:rPr>
              <a:t>los archivos </a:t>
            </a:r>
            <a:r>
              <a:rPr sz="2400" b="1">
                <a:latin typeface="Arial"/>
                <a:cs typeface="Arial"/>
              </a:rPr>
              <a:t> </a:t>
            </a:r>
            <a:r>
              <a:rPr sz="2400" b="1" spc="-5">
                <a:latin typeface="Arial"/>
                <a:cs typeface="Arial"/>
              </a:rPr>
              <a:t>electrónicos</a:t>
            </a:r>
            <a:r>
              <a:rPr sz="2400" b="1" spc="25">
                <a:latin typeface="Arial"/>
                <a:cs typeface="Arial"/>
              </a:rPr>
              <a:t> </a:t>
            </a:r>
            <a:r>
              <a:rPr sz="2400" b="1" spc="-10">
                <a:latin typeface="Arial"/>
                <a:cs typeface="Arial"/>
              </a:rPr>
              <a:t>que</a:t>
            </a:r>
            <a:r>
              <a:rPr sz="2400" b="1" spc="15">
                <a:latin typeface="Arial"/>
                <a:cs typeface="Arial"/>
              </a:rPr>
              <a:t> </a:t>
            </a:r>
            <a:r>
              <a:rPr sz="2400" b="1" spc="-5">
                <a:latin typeface="Arial"/>
                <a:cs typeface="Arial"/>
              </a:rPr>
              <a:t>no</a:t>
            </a:r>
            <a:r>
              <a:rPr sz="2400" b="1">
                <a:latin typeface="Arial"/>
                <a:cs typeface="Arial"/>
              </a:rPr>
              <a:t> </a:t>
            </a:r>
            <a:r>
              <a:rPr sz="2400" b="1" spc="-5">
                <a:latin typeface="Arial"/>
                <a:cs typeface="Arial"/>
              </a:rPr>
              <a:t>se</a:t>
            </a:r>
            <a:r>
              <a:rPr sz="2400" b="1" spc="10">
                <a:latin typeface="Arial"/>
                <a:cs typeface="Arial"/>
              </a:rPr>
              <a:t> </a:t>
            </a:r>
            <a:r>
              <a:rPr sz="2400" b="1" spc="-5">
                <a:latin typeface="Arial"/>
                <a:cs typeface="Arial"/>
              </a:rPr>
              <a:t>firmen</a:t>
            </a:r>
            <a:r>
              <a:rPr sz="2400" b="1" spc="5">
                <a:latin typeface="Arial"/>
                <a:cs typeface="Arial"/>
              </a:rPr>
              <a:t> </a:t>
            </a:r>
            <a:r>
              <a:rPr sz="2400" b="1" spc="-5">
                <a:latin typeface="Arial"/>
                <a:cs typeface="Arial"/>
              </a:rPr>
              <a:t>físicamente?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773929" y="2102992"/>
            <a:ext cx="4090035" cy="4179570"/>
            <a:chOff x="4773929" y="2102992"/>
            <a:chExt cx="4090035" cy="417957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93610" y="2102992"/>
              <a:ext cx="1247775" cy="182879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802504" y="3467988"/>
              <a:ext cx="4032885" cy="2785745"/>
            </a:xfrm>
            <a:custGeom>
              <a:avLst/>
              <a:gdLst/>
              <a:ahLst/>
              <a:cxnLst/>
              <a:rect l="l" t="t" r="r" b="b"/>
              <a:pathLst>
                <a:path w="4032884" h="2785745">
                  <a:moveTo>
                    <a:pt x="3732403" y="985266"/>
                  </a:moveTo>
                  <a:lnTo>
                    <a:pt x="300100" y="985266"/>
                  </a:lnTo>
                  <a:lnTo>
                    <a:pt x="251424" y="989193"/>
                  </a:lnTo>
                  <a:lnTo>
                    <a:pt x="205248" y="1000565"/>
                  </a:lnTo>
                  <a:lnTo>
                    <a:pt x="162190" y="1018763"/>
                  </a:lnTo>
                  <a:lnTo>
                    <a:pt x="122867" y="1043169"/>
                  </a:lnTo>
                  <a:lnTo>
                    <a:pt x="87899" y="1073165"/>
                  </a:lnTo>
                  <a:lnTo>
                    <a:pt x="57903" y="1108133"/>
                  </a:lnTo>
                  <a:lnTo>
                    <a:pt x="33497" y="1147456"/>
                  </a:lnTo>
                  <a:lnTo>
                    <a:pt x="15299" y="1190514"/>
                  </a:lnTo>
                  <a:lnTo>
                    <a:pt x="3927" y="1236690"/>
                  </a:lnTo>
                  <a:lnTo>
                    <a:pt x="0" y="1285367"/>
                  </a:lnTo>
                  <a:lnTo>
                    <a:pt x="0" y="2485491"/>
                  </a:lnTo>
                  <a:lnTo>
                    <a:pt x="3927" y="2534156"/>
                  </a:lnTo>
                  <a:lnTo>
                    <a:pt x="15299" y="2580323"/>
                  </a:lnTo>
                  <a:lnTo>
                    <a:pt x="33497" y="2623372"/>
                  </a:lnTo>
                  <a:lnTo>
                    <a:pt x="57903" y="2662685"/>
                  </a:lnTo>
                  <a:lnTo>
                    <a:pt x="87899" y="2697646"/>
                  </a:lnTo>
                  <a:lnTo>
                    <a:pt x="122867" y="2727636"/>
                  </a:lnTo>
                  <a:lnTo>
                    <a:pt x="162190" y="2752037"/>
                  </a:lnTo>
                  <a:lnTo>
                    <a:pt x="205248" y="2770232"/>
                  </a:lnTo>
                  <a:lnTo>
                    <a:pt x="251424" y="2781601"/>
                  </a:lnTo>
                  <a:lnTo>
                    <a:pt x="300100" y="2785529"/>
                  </a:lnTo>
                  <a:lnTo>
                    <a:pt x="3732403" y="2785529"/>
                  </a:lnTo>
                  <a:lnTo>
                    <a:pt x="3781079" y="2781601"/>
                  </a:lnTo>
                  <a:lnTo>
                    <a:pt x="3827255" y="2770232"/>
                  </a:lnTo>
                  <a:lnTo>
                    <a:pt x="3870313" y="2752037"/>
                  </a:lnTo>
                  <a:lnTo>
                    <a:pt x="3909636" y="2727636"/>
                  </a:lnTo>
                  <a:lnTo>
                    <a:pt x="3944604" y="2697646"/>
                  </a:lnTo>
                  <a:lnTo>
                    <a:pt x="3974600" y="2662685"/>
                  </a:lnTo>
                  <a:lnTo>
                    <a:pt x="3999006" y="2623372"/>
                  </a:lnTo>
                  <a:lnTo>
                    <a:pt x="4017204" y="2580323"/>
                  </a:lnTo>
                  <a:lnTo>
                    <a:pt x="4028576" y="2534156"/>
                  </a:lnTo>
                  <a:lnTo>
                    <a:pt x="4032504" y="2485491"/>
                  </a:lnTo>
                  <a:lnTo>
                    <a:pt x="4032504" y="1285367"/>
                  </a:lnTo>
                  <a:lnTo>
                    <a:pt x="4028576" y="1236690"/>
                  </a:lnTo>
                  <a:lnTo>
                    <a:pt x="4017204" y="1190514"/>
                  </a:lnTo>
                  <a:lnTo>
                    <a:pt x="3999006" y="1147456"/>
                  </a:lnTo>
                  <a:lnTo>
                    <a:pt x="3974600" y="1108133"/>
                  </a:lnTo>
                  <a:lnTo>
                    <a:pt x="3944604" y="1073165"/>
                  </a:lnTo>
                  <a:lnTo>
                    <a:pt x="3909636" y="1043169"/>
                  </a:lnTo>
                  <a:lnTo>
                    <a:pt x="3870313" y="1018763"/>
                  </a:lnTo>
                  <a:lnTo>
                    <a:pt x="3827255" y="1000565"/>
                  </a:lnTo>
                  <a:lnTo>
                    <a:pt x="3781079" y="989193"/>
                  </a:lnTo>
                  <a:lnTo>
                    <a:pt x="3732403" y="985266"/>
                  </a:lnTo>
                  <a:close/>
                </a:path>
                <a:path w="4032884" h="2785745">
                  <a:moveTo>
                    <a:pt x="1748027" y="0"/>
                  </a:moveTo>
                  <a:lnTo>
                    <a:pt x="672084" y="985266"/>
                  </a:lnTo>
                  <a:lnTo>
                    <a:pt x="1680210" y="985266"/>
                  </a:lnTo>
                  <a:lnTo>
                    <a:pt x="17480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802504" y="3467988"/>
              <a:ext cx="4032885" cy="2785745"/>
            </a:xfrm>
            <a:custGeom>
              <a:avLst/>
              <a:gdLst/>
              <a:ahLst/>
              <a:cxnLst/>
              <a:rect l="l" t="t" r="r" b="b"/>
              <a:pathLst>
                <a:path w="4032884" h="2785745">
                  <a:moveTo>
                    <a:pt x="0" y="1285367"/>
                  </a:moveTo>
                  <a:lnTo>
                    <a:pt x="3927" y="1236690"/>
                  </a:lnTo>
                  <a:lnTo>
                    <a:pt x="15299" y="1190514"/>
                  </a:lnTo>
                  <a:lnTo>
                    <a:pt x="33497" y="1147456"/>
                  </a:lnTo>
                  <a:lnTo>
                    <a:pt x="57903" y="1108133"/>
                  </a:lnTo>
                  <a:lnTo>
                    <a:pt x="87899" y="1073165"/>
                  </a:lnTo>
                  <a:lnTo>
                    <a:pt x="122867" y="1043169"/>
                  </a:lnTo>
                  <a:lnTo>
                    <a:pt x="162190" y="1018763"/>
                  </a:lnTo>
                  <a:lnTo>
                    <a:pt x="205248" y="1000565"/>
                  </a:lnTo>
                  <a:lnTo>
                    <a:pt x="251424" y="989193"/>
                  </a:lnTo>
                  <a:lnTo>
                    <a:pt x="300100" y="985266"/>
                  </a:lnTo>
                  <a:lnTo>
                    <a:pt x="672084" y="985266"/>
                  </a:lnTo>
                  <a:lnTo>
                    <a:pt x="1748027" y="0"/>
                  </a:lnTo>
                  <a:lnTo>
                    <a:pt x="1680210" y="985266"/>
                  </a:lnTo>
                  <a:lnTo>
                    <a:pt x="3732403" y="985266"/>
                  </a:lnTo>
                  <a:lnTo>
                    <a:pt x="3781079" y="989193"/>
                  </a:lnTo>
                  <a:lnTo>
                    <a:pt x="3827255" y="1000565"/>
                  </a:lnTo>
                  <a:lnTo>
                    <a:pt x="3870313" y="1018763"/>
                  </a:lnTo>
                  <a:lnTo>
                    <a:pt x="3909636" y="1043169"/>
                  </a:lnTo>
                  <a:lnTo>
                    <a:pt x="3944604" y="1073165"/>
                  </a:lnTo>
                  <a:lnTo>
                    <a:pt x="3974600" y="1108133"/>
                  </a:lnTo>
                  <a:lnTo>
                    <a:pt x="3999006" y="1147456"/>
                  </a:lnTo>
                  <a:lnTo>
                    <a:pt x="4017204" y="1190514"/>
                  </a:lnTo>
                  <a:lnTo>
                    <a:pt x="4028576" y="1236690"/>
                  </a:lnTo>
                  <a:lnTo>
                    <a:pt x="4032504" y="1285367"/>
                  </a:lnTo>
                  <a:lnTo>
                    <a:pt x="4032504" y="1735455"/>
                  </a:lnTo>
                  <a:lnTo>
                    <a:pt x="4032504" y="2485491"/>
                  </a:lnTo>
                  <a:lnTo>
                    <a:pt x="4028576" y="2534156"/>
                  </a:lnTo>
                  <a:lnTo>
                    <a:pt x="4017204" y="2580323"/>
                  </a:lnTo>
                  <a:lnTo>
                    <a:pt x="3999006" y="2623372"/>
                  </a:lnTo>
                  <a:lnTo>
                    <a:pt x="3974600" y="2662685"/>
                  </a:lnTo>
                  <a:lnTo>
                    <a:pt x="3944604" y="2697646"/>
                  </a:lnTo>
                  <a:lnTo>
                    <a:pt x="3909636" y="2727636"/>
                  </a:lnTo>
                  <a:lnTo>
                    <a:pt x="3870313" y="2752037"/>
                  </a:lnTo>
                  <a:lnTo>
                    <a:pt x="3827255" y="2770232"/>
                  </a:lnTo>
                  <a:lnTo>
                    <a:pt x="3781079" y="2781601"/>
                  </a:lnTo>
                  <a:lnTo>
                    <a:pt x="3732403" y="2785529"/>
                  </a:lnTo>
                  <a:lnTo>
                    <a:pt x="1680210" y="2785529"/>
                  </a:lnTo>
                  <a:lnTo>
                    <a:pt x="672084" y="2785529"/>
                  </a:lnTo>
                  <a:lnTo>
                    <a:pt x="300100" y="2785529"/>
                  </a:lnTo>
                  <a:lnTo>
                    <a:pt x="251424" y="2781601"/>
                  </a:lnTo>
                  <a:lnTo>
                    <a:pt x="205248" y="2770232"/>
                  </a:lnTo>
                  <a:lnTo>
                    <a:pt x="162190" y="2752037"/>
                  </a:lnTo>
                  <a:lnTo>
                    <a:pt x="122867" y="2727636"/>
                  </a:lnTo>
                  <a:lnTo>
                    <a:pt x="87899" y="2697646"/>
                  </a:lnTo>
                  <a:lnTo>
                    <a:pt x="57903" y="2662685"/>
                  </a:lnTo>
                  <a:lnTo>
                    <a:pt x="33497" y="2623372"/>
                  </a:lnTo>
                  <a:lnTo>
                    <a:pt x="15299" y="2580323"/>
                  </a:lnTo>
                  <a:lnTo>
                    <a:pt x="3927" y="2534156"/>
                  </a:lnTo>
                  <a:lnTo>
                    <a:pt x="0" y="2485491"/>
                  </a:lnTo>
                  <a:lnTo>
                    <a:pt x="0" y="1735455"/>
                  </a:lnTo>
                  <a:lnTo>
                    <a:pt x="0" y="1285367"/>
                  </a:lnTo>
                  <a:close/>
                </a:path>
              </a:pathLst>
            </a:custGeom>
            <a:ln w="57150">
              <a:solidFill>
                <a:srgbClr val="0D96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020436" y="4572076"/>
            <a:ext cx="3596004" cy="1551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5"/>
              </a:spcBef>
            </a:pPr>
            <a:r>
              <a:rPr sz="2000" b="1" spc="-5">
                <a:latin typeface="Arial"/>
                <a:cs typeface="Arial"/>
              </a:rPr>
              <a:t>Se </a:t>
            </a:r>
            <a:r>
              <a:rPr sz="2000" b="1">
                <a:latin typeface="Arial"/>
                <a:cs typeface="Arial"/>
              </a:rPr>
              <a:t>otorgará un ejemplar del </a:t>
            </a:r>
            <a:r>
              <a:rPr sz="2000" b="1" spc="5">
                <a:latin typeface="Arial"/>
                <a:cs typeface="Arial"/>
              </a:rPr>
              <a:t> </a:t>
            </a:r>
            <a:r>
              <a:rPr sz="2000" b="1" spc="-5">
                <a:latin typeface="Arial"/>
                <a:cs typeface="Arial"/>
              </a:rPr>
              <a:t>archivo</a:t>
            </a:r>
            <a:r>
              <a:rPr sz="2000" b="1">
                <a:latin typeface="Arial"/>
                <a:cs typeface="Arial"/>
              </a:rPr>
              <a:t> electrónico </a:t>
            </a:r>
            <a:r>
              <a:rPr sz="2000" b="1" spc="5">
                <a:latin typeface="Arial"/>
                <a:cs typeface="Arial"/>
              </a:rPr>
              <a:t> </a:t>
            </a:r>
            <a:r>
              <a:rPr sz="2000" b="1">
                <a:latin typeface="Arial"/>
                <a:cs typeface="Arial"/>
              </a:rPr>
              <a:t>debidamente etiquetado y </a:t>
            </a:r>
            <a:r>
              <a:rPr sz="2000" b="1" spc="5">
                <a:latin typeface="Arial"/>
                <a:cs typeface="Arial"/>
              </a:rPr>
              <a:t> </a:t>
            </a:r>
            <a:r>
              <a:rPr sz="2000" b="1">
                <a:latin typeface="Arial"/>
                <a:cs typeface="Arial"/>
              </a:rPr>
              <a:t>firmado</a:t>
            </a:r>
            <a:r>
              <a:rPr sz="2000" b="1" spc="-50">
                <a:latin typeface="Arial"/>
                <a:cs typeface="Arial"/>
              </a:rPr>
              <a:t> </a:t>
            </a:r>
            <a:r>
              <a:rPr sz="2000" b="1">
                <a:latin typeface="Arial"/>
                <a:cs typeface="Arial"/>
              </a:rPr>
              <a:t>tanto</a:t>
            </a:r>
            <a:r>
              <a:rPr sz="2000" b="1" spc="-35">
                <a:latin typeface="Arial"/>
                <a:cs typeface="Arial"/>
              </a:rPr>
              <a:t> </a:t>
            </a:r>
            <a:r>
              <a:rPr sz="2000" b="1">
                <a:latin typeface="Arial"/>
                <a:cs typeface="Arial"/>
              </a:rPr>
              <a:t>a</a:t>
            </a:r>
            <a:r>
              <a:rPr sz="2000" b="1" spc="-15">
                <a:latin typeface="Arial"/>
                <a:cs typeface="Arial"/>
              </a:rPr>
              <a:t> </a:t>
            </a:r>
            <a:r>
              <a:rPr sz="2000" b="1">
                <a:latin typeface="Arial"/>
                <a:cs typeface="Arial"/>
              </a:rPr>
              <a:t>quien</a:t>
            </a:r>
            <a:r>
              <a:rPr sz="2000" b="1" spc="-20">
                <a:latin typeface="Arial"/>
                <a:cs typeface="Arial"/>
              </a:rPr>
              <a:t> </a:t>
            </a:r>
            <a:r>
              <a:rPr sz="2000" b="1">
                <a:latin typeface="Arial"/>
                <a:cs typeface="Arial"/>
              </a:rPr>
              <a:t>entrega </a:t>
            </a:r>
            <a:r>
              <a:rPr sz="2000" b="1" spc="-540">
                <a:latin typeface="Arial"/>
                <a:cs typeface="Arial"/>
              </a:rPr>
              <a:t> </a:t>
            </a:r>
            <a:r>
              <a:rPr sz="2000" b="1">
                <a:latin typeface="Arial"/>
                <a:cs typeface="Arial"/>
              </a:rPr>
              <a:t>como</a:t>
            </a:r>
            <a:r>
              <a:rPr sz="2000" b="1" spc="-15">
                <a:latin typeface="Arial"/>
                <a:cs typeface="Arial"/>
              </a:rPr>
              <a:t> </a:t>
            </a:r>
            <a:r>
              <a:rPr sz="2000" b="1">
                <a:latin typeface="Arial"/>
                <a:cs typeface="Arial"/>
              </a:rPr>
              <a:t>a</a:t>
            </a:r>
            <a:r>
              <a:rPr sz="2000" b="1" spc="-25">
                <a:latin typeface="Arial"/>
                <a:cs typeface="Arial"/>
              </a:rPr>
              <a:t> </a:t>
            </a:r>
            <a:r>
              <a:rPr sz="2000" b="1">
                <a:latin typeface="Arial"/>
                <a:cs typeface="Arial"/>
              </a:rPr>
              <a:t>quien</a:t>
            </a:r>
            <a:r>
              <a:rPr sz="2000" b="1" spc="-15">
                <a:latin typeface="Arial"/>
                <a:cs typeface="Arial"/>
              </a:rPr>
              <a:t> </a:t>
            </a:r>
            <a:r>
              <a:rPr sz="2000" b="1">
                <a:latin typeface="Arial"/>
                <a:cs typeface="Arial"/>
              </a:rPr>
              <a:t>recibe.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99846" y="2074417"/>
            <a:ext cx="5590540" cy="2505710"/>
            <a:chOff x="499846" y="2074417"/>
            <a:chExt cx="5590540" cy="2505710"/>
          </a:xfrm>
        </p:grpSpPr>
        <p:sp>
          <p:nvSpPr>
            <p:cNvPr id="10" name="object 10"/>
            <p:cNvSpPr/>
            <p:nvPr/>
          </p:nvSpPr>
          <p:spPr>
            <a:xfrm>
              <a:off x="528421" y="2102992"/>
              <a:ext cx="5533390" cy="2448560"/>
            </a:xfrm>
            <a:custGeom>
              <a:avLst/>
              <a:gdLst/>
              <a:ahLst/>
              <a:cxnLst/>
              <a:rect l="l" t="t" r="r" b="b"/>
              <a:pathLst>
                <a:path w="5533390" h="2448560">
                  <a:moveTo>
                    <a:pt x="3840378" y="0"/>
                  </a:moveTo>
                  <a:lnTo>
                    <a:pt x="408051" y="0"/>
                  </a:lnTo>
                  <a:lnTo>
                    <a:pt x="360463" y="2744"/>
                  </a:lnTo>
                  <a:lnTo>
                    <a:pt x="314488" y="10773"/>
                  </a:lnTo>
                  <a:lnTo>
                    <a:pt x="270431" y="23781"/>
                  </a:lnTo>
                  <a:lnTo>
                    <a:pt x="228599" y="41463"/>
                  </a:lnTo>
                  <a:lnTo>
                    <a:pt x="189299" y="63512"/>
                  </a:lnTo>
                  <a:lnTo>
                    <a:pt x="152835" y="89623"/>
                  </a:lnTo>
                  <a:lnTo>
                    <a:pt x="119514" y="119491"/>
                  </a:lnTo>
                  <a:lnTo>
                    <a:pt x="89643" y="152808"/>
                  </a:lnTo>
                  <a:lnTo>
                    <a:pt x="63528" y="189271"/>
                  </a:lnTo>
                  <a:lnTo>
                    <a:pt x="41474" y="228572"/>
                  </a:lnTo>
                  <a:lnTo>
                    <a:pt x="23788" y="270406"/>
                  </a:lnTo>
                  <a:lnTo>
                    <a:pt x="10776" y="314468"/>
                  </a:lnTo>
                  <a:lnTo>
                    <a:pt x="2745" y="360451"/>
                  </a:lnTo>
                  <a:lnTo>
                    <a:pt x="0" y="408051"/>
                  </a:lnTo>
                  <a:lnTo>
                    <a:pt x="0" y="2040128"/>
                  </a:lnTo>
                  <a:lnTo>
                    <a:pt x="2745" y="2087727"/>
                  </a:lnTo>
                  <a:lnTo>
                    <a:pt x="10776" y="2133710"/>
                  </a:lnTo>
                  <a:lnTo>
                    <a:pt x="23788" y="2177772"/>
                  </a:lnTo>
                  <a:lnTo>
                    <a:pt x="41474" y="2219606"/>
                  </a:lnTo>
                  <a:lnTo>
                    <a:pt x="63528" y="2258907"/>
                  </a:lnTo>
                  <a:lnTo>
                    <a:pt x="89643" y="2295370"/>
                  </a:lnTo>
                  <a:lnTo>
                    <a:pt x="119514" y="2328687"/>
                  </a:lnTo>
                  <a:lnTo>
                    <a:pt x="152835" y="2358555"/>
                  </a:lnTo>
                  <a:lnTo>
                    <a:pt x="189299" y="2384666"/>
                  </a:lnTo>
                  <a:lnTo>
                    <a:pt x="228600" y="2406715"/>
                  </a:lnTo>
                  <a:lnTo>
                    <a:pt x="270431" y="2424397"/>
                  </a:lnTo>
                  <a:lnTo>
                    <a:pt x="314488" y="2437405"/>
                  </a:lnTo>
                  <a:lnTo>
                    <a:pt x="360463" y="2445434"/>
                  </a:lnTo>
                  <a:lnTo>
                    <a:pt x="408051" y="2448179"/>
                  </a:lnTo>
                  <a:lnTo>
                    <a:pt x="3840378" y="2448179"/>
                  </a:lnTo>
                  <a:lnTo>
                    <a:pt x="3887977" y="2445434"/>
                  </a:lnTo>
                  <a:lnTo>
                    <a:pt x="3933961" y="2437405"/>
                  </a:lnTo>
                  <a:lnTo>
                    <a:pt x="3978022" y="2424397"/>
                  </a:lnTo>
                  <a:lnTo>
                    <a:pt x="4019857" y="2406715"/>
                  </a:lnTo>
                  <a:lnTo>
                    <a:pt x="4059158" y="2384666"/>
                  </a:lnTo>
                  <a:lnTo>
                    <a:pt x="4095620" y="2358555"/>
                  </a:lnTo>
                  <a:lnTo>
                    <a:pt x="4128938" y="2328687"/>
                  </a:lnTo>
                  <a:lnTo>
                    <a:pt x="4158805" y="2295370"/>
                  </a:lnTo>
                  <a:lnTo>
                    <a:pt x="4184916" y="2258907"/>
                  </a:lnTo>
                  <a:lnTo>
                    <a:pt x="4206965" y="2219606"/>
                  </a:lnTo>
                  <a:lnTo>
                    <a:pt x="4224647" y="2177772"/>
                  </a:lnTo>
                  <a:lnTo>
                    <a:pt x="4237655" y="2133710"/>
                  </a:lnTo>
                  <a:lnTo>
                    <a:pt x="4245685" y="2087727"/>
                  </a:lnTo>
                  <a:lnTo>
                    <a:pt x="4248429" y="2040128"/>
                  </a:lnTo>
                  <a:lnTo>
                    <a:pt x="5287003" y="1428115"/>
                  </a:lnTo>
                  <a:lnTo>
                    <a:pt x="4248429" y="1428115"/>
                  </a:lnTo>
                  <a:lnTo>
                    <a:pt x="4248429" y="408051"/>
                  </a:lnTo>
                  <a:lnTo>
                    <a:pt x="4245685" y="360451"/>
                  </a:lnTo>
                  <a:lnTo>
                    <a:pt x="4237655" y="314468"/>
                  </a:lnTo>
                  <a:lnTo>
                    <a:pt x="4224647" y="270406"/>
                  </a:lnTo>
                  <a:lnTo>
                    <a:pt x="4206965" y="228572"/>
                  </a:lnTo>
                  <a:lnTo>
                    <a:pt x="4184916" y="189271"/>
                  </a:lnTo>
                  <a:lnTo>
                    <a:pt x="4158805" y="152808"/>
                  </a:lnTo>
                  <a:lnTo>
                    <a:pt x="4128938" y="119491"/>
                  </a:lnTo>
                  <a:lnTo>
                    <a:pt x="4095620" y="89623"/>
                  </a:lnTo>
                  <a:lnTo>
                    <a:pt x="4059158" y="63512"/>
                  </a:lnTo>
                  <a:lnTo>
                    <a:pt x="4019857" y="41463"/>
                  </a:lnTo>
                  <a:lnTo>
                    <a:pt x="3978022" y="23781"/>
                  </a:lnTo>
                  <a:lnTo>
                    <a:pt x="3933961" y="10773"/>
                  </a:lnTo>
                  <a:lnTo>
                    <a:pt x="3887977" y="2744"/>
                  </a:lnTo>
                  <a:lnTo>
                    <a:pt x="3840378" y="0"/>
                  </a:lnTo>
                  <a:close/>
                </a:path>
                <a:path w="5533390" h="2448560">
                  <a:moveTo>
                    <a:pt x="5532907" y="1283208"/>
                  </a:moveTo>
                  <a:lnTo>
                    <a:pt x="4248429" y="1428115"/>
                  </a:lnTo>
                  <a:lnTo>
                    <a:pt x="5287003" y="1428115"/>
                  </a:lnTo>
                  <a:lnTo>
                    <a:pt x="5532907" y="12832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28421" y="2102992"/>
              <a:ext cx="5533390" cy="2448560"/>
            </a:xfrm>
            <a:custGeom>
              <a:avLst/>
              <a:gdLst/>
              <a:ahLst/>
              <a:cxnLst/>
              <a:rect l="l" t="t" r="r" b="b"/>
              <a:pathLst>
                <a:path w="5533390" h="2448560">
                  <a:moveTo>
                    <a:pt x="0" y="408051"/>
                  </a:moveTo>
                  <a:lnTo>
                    <a:pt x="2745" y="360451"/>
                  </a:lnTo>
                  <a:lnTo>
                    <a:pt x="10776" y="314468"/>
                  </a:lnTo>
                  <a:lnTo>
                    <a:pt x="23788" y="270406"/>
                  </a:lnTo>
                  <a:lnTo>
                    <a:pt x="41474" y="228572"/>
                  </a:lnTo>
                  <a:lnTo>
                    <a:pt x="63528" y="189271"/>
                  </a:lnTo>
                  <a:lnTo>
                    <a:pt x="89643" y="152808"/>
                  </a:lnTo>
                  <a:lnTo>
                    <a:pt x="119514" y="119491"/>
                  </a:lnTo>
                  <a:lnTo>
                    <a:pt x="152835" y="89623"/>
                  </a:lnTo>
                  <a:lnTo>
                    <a:pt x="189299" y="63512"/>
                  </a:lnTo>
                  <a:lnTo>
                    <a:pt x="228599" y="41463"/>
                  </a:lnTo>
                  <a:lnTo>
                    <a:pt x="270431" y="23781"/>
                  </a:lnTo>
                  <a:lnTo>
                    <a:pt x="314488" y="10773"/>
                  </a:lnTo>
                  <a:lnTo>
                    <a:pt x="360463" y="2744"/>
                  </a:lnTo>
                  <a:lnTo>
                    <a:pt x="408051" y="0"/>
                  </a:lnTo>
                  <a:lnTo>
                    <a:pt x="2478303" y="0"/>
                  </a:lnTo>
                  <a:lnTo>
                    <a:pt x="3540404" y="0"/>
                  </a:lnTo>
                  <a:lnTo>
                    <a:pt x="3840378" y="0"/>
                  </a:lnTo>
                  <a:lnTo>
                    <a:pt x="3887977" y="2744"/>
                  </a:lnTo>
                  <a:lnTo>
                    <a:pt x="3933961" y="10773"/>
                  </a:lnTo>
                  <a:lnTo>
                    <a:pt x="3978022" y="23781"/>
                  </a:lnTo>
                  <a:lnTo>
                    <a:pt x="4019857" y="41463"/>
                  </a:lnTo>
                  <a:lnTo>
                    <a:pt x="4059158" y="63512"/>
                  </a:lnTo>
                  <a:lnTo>
                    <a:pt x="4095620" y="89623"/>
                  </a:lnTo>
                  <a:lnTo>
                    <a:pt x="4128938" y="119491"/>
                  </a:lnTo>
                  <a:lnTo>
                    <a:pt x="4158805" y="152808"/>
                  </a:lnTo>
                  <a:lnTo>
                    <a:pt x="4184916" y="189271"/>
                  </a:lnTo>
                  <a:lnTo>
                    <a:pt x="4206965" y="228572"/>
                  </a:lnTo>
                  <a:lnTo>
                    <a:pt x="4224647" y="270406"/>
                  </a:lnTo>
                  <a:lnTo>
                    <a:pt x="4237655" y="314468"/>
                  </a:lnTo>
                  <a:lnTo>
                    <a:pt x="4245685" y="360451"/>
                  </a:lnTo>
                  <a:lnTo>
                    <a:pt x="4248429" y="408051"/>
                  </a:lnTo>
                  <a:lnTo>
                    <a:pt x="4248429" y="1428115"/>
                  </a:lnTo>
                  <a:lnTo>
                    <a:pt x="5532907" y="1283208"/>
                  </a:lnTo>
                  <a:lnTo>
                    <a:pt x="4248429" y="2040128"/>
                  </a:lnTo>
                  <a:lnTo>
                    <a:pt x="4245685" y="2087727"/>
                  </a:lnTo>
                  <a:lnTo>
                    <a:pt x="4237655" y="2133710"/>
                  </a:lnTo>
                  <a:lnTo>
                    <a:pt x="4224647" y="2177772"/>
                  </a:lnTo>
                  <a:lnTo>
                    <a:pt x="4206965" y="2219606"/>
                  </a:lnTo>
                  <a:lnTo>
                    <a:pt x="4184916" y="2258907"/>
                  </a:lnTo>
                  <a:lnTo>
                    <a:pt x="4158805" y="2295370"/>
                  </a:lnTo>
                  <a:lnTo>
                    <a:pt x="4128938" y="2328687"/>
                  </a:lnTo>
                  <a:lnTo>
                    <a:pt x="4095620" y="2358555"/>
                  </a:lnTo>
                  <a:lnTo>
                    <a:pt x="4059158" y="2384666"/>
                  </a:lnTo>
                  <a:lnTo>
                    <a:pt x="4019857" y="2406715"/>
                  </a:lnTo>
                  <a:lnTo>
                    <a:pt x="3978022" y="2424397"/>
                  </a:lnTo>
                  <a:lnTo>
                    <a:pt x="3933961" y="2437405"/>
                  </a:lnTo>
                  <a:lnTo>
                    <a:pt x="3887977" y="2445434"/>
                  </a:lnTo>
                  <a:lnTo>
                    <a:pt x="3840378" y="2448179"/>
                  </a:lnTo>
                  <a:lnTo>
                    <a:pt x="3540404" y="2448179"/>
                  </a:lnTo>
                  <a:lnTo>
                    <a:pt x="2478303" y="2448179"/>
                  </a:lnTo>
                  <a:lnTo>
                    <a:pt x="408051" y="2448179"/>
                  </a:lnTo>
                  <a:lnTo>
                    <a:pt x="360463" y="2445434"/>
                  </a:lnTo>
                  <a:lnTo>
                    <a:pt x="314488" y="2437405"/>
                  </a:lnTo>
                  <a:lnTo>
                    <a:pt x="270431" y="2424397"/>
                  </a:lnTo>
                  <a:lnTo>
                    <a:pt x="228600" y="2406715"/>
                  </a:lnTo>
                  <a:lnTo>
                    <a:pt x="189299" y="2384666"/>
                  </a:lnTo>
                  <a:lnTo>
                    <a:pt x="152835" y="2358555"/>
                  </a:lnTo>
                  <a:lnTo>
                    <a:pt x="119514" y="2328687"/>
                  </a:lnTo>
                  <a:lnTo>
                    <a:pt x="89643" y="2295370"/>
                  </a:lnTo>
                  <a:lnTo>
                    <a:pt x="63528" y="2258907"/>
                  </a:lnTo>
                  <a:lnTo>
                    <a:pt x="41474" y="2219606"/>
                  </a:lnTo>
                  <a:lnTo>
                    <a:pt x="23788" y="2177772"/>
                  </a:lnTo>
                  <a:lnTo>
                    <a:pt x="10776" y="2133710"/>
                  </a:lnTo>
                  <a:lnTo>
                    <a:pt x="2745" y="2087727"/>
                  </a:lnTo>
                  <a:lnTo>
                    <a:pt x="0" y="2040128"/>
                  </a:lnTo>
                  <a:lnTo>
                    <a:pt x="0" y="1428115"/>
                  </a:lnTo>
                  <a:lnTo>
                    <a:pt x="0" y="408051"/>
                  </a:lnTo>
                  <a:close/>
                </a:path>
              </a:pathLst>
            </a:custGeom>
            <a:ln w="57150">
              <a:solidFill>
                <a:srgbClr val="0D96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59053" y="2211400"/>
            <a:ext cx="3783965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905" algn="ctr">
              <a:lnSpc>
                <a:spcPct val="100000"/>
              </a:lnSpc>
              <a:spcBef>
                <a:spcPts val="100"/>
              </a:spcBef>
            </a:pPr>
            <a:r>
              <a:rPr sz="1800" b="1">
                <a:latin typeface="Arial"/>
                <a:cs typeface="Arial"/>
              </a:rPr>
              <a:t>La </a:t>
            </a:r>
            <a:r>
              <a:rPr sz="1800" b="1" spc="-5">
                <a:latin typeface="Arial"/>
                <a:cs typeface="Arial"/>
              </a:rPr>
              <a:t>información </a:t>
            </a:r>
            <a:r>
              <a:rPr sz="1800" b="1">
                <a:latin typeface="Arial"/>
                <a:cs typeface="Arial"/>
              </a:rPr>
              <a:t>que </a:t>
            </a:r>
            <a:r>
              <a:rPr sz="1800" b="1" spc="-5">
                <a:latin typeface="Arial"/>
                <a:cs typeface="Arial"/>
              </a:rPr>
              <a:t>se integre </a:t>
            </a:r>
            <a:r>
              <a:rPr sz="1800" b="1">
                <a:latin typeface="Arial"/>
                <a:cs typeface="Arial"/>
              </a:rPr>
              <a:t>al </a:t>
            </a:r>
            <a:r>
              <a:rPr sz="1800" b="1" spc="5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documento de</a:t>
            </a:r>
            <a:r>
              <a:rPr sz="1800" b="1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entrega</a:t>
            </a:r>
            <a:r>
              <a:rPr sz="1800" b="1" spc="10">
                <a:latin typeface="Arial"/>
                <a:cs typeface="Arial"/>
              </a:rPr>
              <a:t> </a:t>
            </a:r>
            <a:r>
              <a:rPr sz="1800" b="1">
                <a:latin typeface="Arial"/>
                <a:cs typeface="Arial"/>
              </a:rPr>
              <a:t>- </a:t>
            </a:r>
            <a:r>
              <a:rPr sz="1800" b="1" spc="-5">
                <a:latin typeface="Arial"/>
                <a:cs typeface="Arial"/>
              </a:rPr>
              <a:t>recepción </a:t>
            </a:r>
            <a:r>
              <a:rPr sz="1800" b="1" spc="-484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en </a:t>
            </a:r>
            <a:r>
              <a:rPr sz="1800" b="1">
                <a:latin typeface="Arial"/>
                <a:cs typeface="Arial"/>
              </a:rPr>
              <a:t>soportes </a:t>
            </a:r>
            <a:r>
              <a:rPr sz="1800" b="1" spc="-5">
                <a:latin typeface="Arial"/>
                <a:cs typeface="Arial"/>
              </a:rPr>
              <a:t>físicos </a:t>
            </a:r>
            <a:r>
              <a:rPr sz="1800" b="1">
                <a:latin typeface="Arial"/>
                <a:cs typeface="Arial"/>
              </a:rPr>
              <a:t>o </a:t>
            </a:r>
            <a:r>
              <a:rPr sz="1800" b="1" spc="-5">
                <a:latin typeface="Arial"/>
                <a:cs typeface="Arial"/>
              </a:rPr>
              <a:t>electrónicos, </a:t>
            </a:r>
            <a:r>
              <a:rPr sz="1800" b="1" spc="-490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entre</a:t>
            </a:r>
            <a:r>
              <a:rPr sz="1800" b="1" spc="-15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otras</a:t>
            </a:r>
            <a:r>
              <a:rPr sz="1800" b="1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características,</a:t>
            </a:r>
            <a:r>
              <a:rPr sz="1800" b="1" spc="35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deberá </a:t>
            </a:r>
            <a:r>
              <a:rPr sz="1800" b="1" spc="-484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ser verificable, </a:t>
            </a:r>
            <a:r>
              <a:rPr sz="1800" b="1">
                <a:latin typeface="Arial"/>
                <a:cs typeface="Arial"/>
              </a:rPr>
              <a:t>por lo que </a:t>
            </a:r>
            <a:r>
              <a:rPr sz="1800" b="1" spc="-5">
                <a:latin typeface="Arial"/>
                <a:cs typeface="Arial"/>
              </a:rPr>
              <a:t>en el </a:t>
            </a:r>
            <a:r>
              <a:rPr sz="1800" b="1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acta</a:t>
            </a:r>
            <a:r>
              <a:rPr sz="1800" b="1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de</a:t>
            </a:r>
            <a:r>
              <a:rPr sz="1800" b="1" spc="-10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entrega</a:t>
            </a:r>
            <a:r>
              <a:rPr sz="1800" b="1" spc="15">
                <a:latin typeface="Arial"/>
                <a:cs typeface="Arial"/>
              </a:rPr>
              <a:t> </a:t>
            </a:r>
            <a:r>
              <a:rPr sz="1800" b="1">
                <a:latin typeface="Arial"/>
                <a:cs typeface="Arial"/>
              </a:rPr>
              <a:t>-</a:t>
            </a:r>
            <a:r>
              <a:rPr sz="1800" b="1" spc="-15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recepción</a:t>
            </a:r>
            <a:r>
              <a:rPr sz="1800" b="1" spc="5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se </a:t>
            </a:r>
            <a:r>
              <a:rPr sz="1800" b="1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incluirán datos</a:t>
            </a:r>
            <a:r>
              <a:rPr sz="1800" b="1" spc="-15">
                <a:latin typeface="Arial"/>
                <a:cs typeface="Arial"/>
              </a:rPr>
              <a:t> </a:t>
            </a:r>
            <a:r>
              <a:rPr sz="1800" b="1">
                <a:latin typeface="Arial"/>
                <a:cs typeface="Arial"/>
              </a:rPr>
              <a:t>o</a:t>
            </a:r>
            <a:r>
              <a:rPr sz="1800" b="1" spc="5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referencias</a:t>
            </a:r>
            <a:r>
              <a:rPr sz="1800" b="1" spc="5">
                <a:latin typeface="Arial"/>
                <a:cs typeface="Arial"/>
              </a:rPr>
              <a:t> </a:t>
            </a:r>
            <a:r>
              <a:rPr sz="1800" b="1">
                <a:latin typeface="Arial"/>
                <a:cs typeface="Arial"/>
              </a:rPr>
              <a:t>que </a:t>
            </a:r>
            <a:r>
              <a:rPr sz="1800" b="1" spc="5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así</a:t>
            </a:r>
            <a:r>
              <a:rPr sz="1800" b="1">
                <a:latin typeface="Arial"/>
                <a:cs typeface="Arial"/>
              </a:rPr>
              <a:t> lo </a:t>
            </a:r>
            <a:r>
              <a:rPr sz="1800" b="1" spc="-10">
                <a:latin typeface="Arial"/>
                <a:cs typeface="Arial"/>
              </a:rPr>
              <a:t>prevean.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8"/>
          <p:cNvGrpSpPr/>
          <p:nvPr/>
        </p:nvGrpSpPr>
        <p:grpSpPr>
          <a:xfrm>
            <a:off x="294957" y="3617775"/>
            <a:ext cx="8816340" cy="3209290"/>
            <a:chOff x="294957" y="3617775"/>
            <a:chExt cx="8816340" cy="320929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70196" y="3617775"/>
              <a:ext cx="4240673" cy="320878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23532" y="4034027"/>
              <a:ext cx="4625340" cy="2376805"/>
            </a:xfrm>
            <a:custGeom>
              <a:avLst/>
              <a:gdLst/>
              <a:ahLst/>
              <a:cxnLst/>
              <a:rect l="l" t="t" r="r" b="b"/>
              <a:pathLst>
                <a:path w="4625340" h="2376804">
                  <a:moveTo>
                    <a:pt x="2700337" y="0"/>
                  </a:moveTo>
                  <a:lnTo>
                    <a:pt x="396049" y="0"/>
                  </a:lnTo>
                  <a:lnTo>
                    <a:pt x="349861" y="2664"/>
                  </a:lnTo>
                  <a:lnTo>
                    <a:pt x="305238" y="10458"/>
                  </a:lnTo>
                  <a:lnTo>
                    <a:pt x="262478" y="23085"/>
                  </a:lnTo>
                  <a:lnTo>
                    <a:pt x="221876" y="40249"/>
                  </a:lnTo>
                  <a:lnTo>
                    <a:pt x="183732" y="61651"/>
                  </a:lnTo>
                  <a:lnTo>
                    <a:pt x="148340" y="86994"/>
                  </a:lnTo>
                  <a:lnTo>
                    <a:pt x="116000" y="115982"/>
                  </a:lnTo>
                  <a:lnTo>
                    <a:pt x="87007" y="148318"/>
                  </a:lnTo>
                  <a:lnTo>
                    <a:pt x="61660" y="183703"/>
                  </a:lnTo>
                  <a:lnTo>
                    <a:pt x="40254" y="221842"/>
                  </a:lnTo>
                  <a:lnTo>
                    <a:pt x="23089" y="262437"/>
                  </a:lnTo>
                  <a:lnTo>
                    <a:pt x="10459" y="305190"/>
                  </a:lnTo>
                  <a:lnTo>
                    <a:pt x="2664" y="349806"/>
                  </a:lnTo>
                  <a:lnTo>
                    <a:pt x="0" y="395986"/>
                  </a:lnTo>
                  <a:lnTo>
                    <a:pt x="0" y="1980184"/>
                  </a:lnTo>
                  <a:lnTo>
                    <a:pt x="2664" y="2026374"/>
                  </a:lnTo>
                  <a:lnTo>
                    <a:pt x="10459" y="2070999"/>
                  </a:lnTo>
                  <a:lnTo>
                    <a:pt x="23089" y="2113761"/>
                  </a:lnTo>
                  <a:lnTo>
                    <a:pt x="40254" y="2154364"/>
                  </a:lnTo>
                  <a:lnTo>
                    <a:pt x="61660" y="2192510"/>
                  </a:lnTo>
                  <a:lnTo>
                    <a:pt x="87007" y="2227903"/>
                  </a:lnTo>
                  <a:lnTo>
                    <a:pt x="116000" y="2260244"/>
                  </a:lnTo>
                  <a:lnTo>
                    <a:pt x="148340" y="2289237"/>
                  </a:lnTo>
                  <a:lnTo>
                    <a:pt x="183732" y="2314585"/>
                  </a:lnTo>
                  <a:lnTo>
                    <a:pt x="221876" y="2335990"/>
                  </a:lnTo>
                  <a:lnTo>
                    <a:pt x="262478" y="2353156"/>
                  </a:lnTo>
                  <a:lnTo>
                    <a:pt x="305238" y="2365786"/>
                  </a:lnTo>
                  <a:lnTo>
                    <a:pt x="349861" y="2373581"/>
                  </a:lnTo>
                  <a:lnTo>
                    <a:pt x="396049" y="2376246"/>
                  </a:lnTo>
                  <a:lnTo>
                    <a:pt x="2700337" y="2376246"/>
                  </a:lnTo>
                  <a:lnTo>
                    <a:pt x="2746517" y="2373581"/>
                  </a:lnTo>
                  <a:lnTo>
                    <a:pt x="2791132" y="2365786"/>
                  </a:lnTo>
                  <a:lnTo>
                    <a:pt x="2833886" y="2353156"/>
                  </a:lnTo>
                  <a:lnTo>
                    <a:pt x="2874480" y="2335990"/>
                  </a:lnTo>
                  <a:lnTo>
                    <a:pt x="2912619" y="2314585"/>
                  </a:lnTo>
                  <a:lnTo>
                    <a:pt x="2948005" y="2289237"/>
                  </a:lnTo>
                  <a:lnTo>
                    <a:pt x="2980340" y="2260244"/>
                  </a:lnTo>
                  <a:lnTo>
                    <a:pt x="3009328" y="2227903"/>
                  </a:lnTo>
                  <a:lnTo>
                    <a:pt x="3034672" y="2192510"/>
                  </a:lnTo>
                  <a:lnTo>
                    <a:pt x="3056074" y="2154364"/>
                  </a:lnTo>
                  <a:lnTo>
                    <a:pt x="3073237" y="2113761"/>
                  </a:lnTo>
                  <a:lnTo>
                    <a:pt x="3085865" y="2070999"/>
                  </a:lnTo>
                  <a:lnTo>
                    <a:pt x="3093659" y="2026374"/>
                  </a:lnTo>
                  <a:lnTo>
                    <a:pt x="3096323" y="1980184"/>
                  </a:lnTo>
                  <a:lnTo>
                    <a:pt x="3096323" y="990092"/>
                  </a:lnTo>
                  <a:lnTo>
                    <a:pt x="4625276" y="440309"/>
                  </a:lnTo>
                  <a:lnTo>
                    <a:pt x="3096323" y="395986"/>
                  </a:lnTo>
                  <a:lnTo>
                    <a:pt x="3093659" y="349806"/>
                  </a:lnTo>
                  <a:lnTo>
                    <a:pt x="3085865" y="305190"/>
                  </a:lnTo>
                  <a:lnTo>
                    <a:pt x="3073237" y="262437"/>
                  </a:lnTo>
                  <a:lnTo>
                    <a:pt x="3056074" y="221842"/>
                  </a:lnTo>
                  <a:lnTo>
                    <a:pt x="3034672" y="183703"/>
                  </a:lnTo>
                  <a:lnTo>
                    <a:pt x="3009328" y="148318"/>
                  </a:lnTo>
                  <a:lnTo>
                    <a:pt x="2980340" y="115982"/>
                  </a:lnTo>
                  <a:lnTo>
                    <a:pt x="2948005" y="86994"/>
                  </a:lnTo>
                  <a:lnTo>
                    <a:pt x="2912619" y="61651"/>
                  </a:lnTo>
                  <a:lnTo>
                    <a:pt x="2874480" y="40249"/>
                  </a:lnTo>
                  <a:lnTo>
                    <a:pt x="2833886" y="23085"/>
                  </a:lnTo>
                  <a:lnTo>
                    <a:pt x="2791132" y="10458"/>
                  </a:lnTo>
                  <a:lnTo>
                    <a:pt x="2746517" y="2664"/>
                  </a:lnTo>
                  <a:lnTo>
                    <a:pt x="27003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3532" y="4034027"/>
              <a:ext cx="4625340" cy="2376805"/>
            </a:xfrm>
            <a:custGeom>
              <a:avLst/>
              <a:gdLst/>
              <a:ahLst/>
              <a:cxnLst/>
              <a:rect l="l" t="t" r="r" b="b"/>
              <a:pathLst>
                <a:path w="4625340" h="2376804">
                  <a:moveTo>
                    <a:pt x="0" y="395986"/>
                  </a:moveTo>
                  <a:lnTo>
                    <a:pt x="2664" y="349806"/>
                  </a:lnTo>
                  <a:lnTo>
                    <a:pt x="10459" y="305190"/>
                  </a:lnTo>
                  <a:lnTo>
                    <a:pt x="23089" y="262437"/>
                  </a:lnTo>
                  <a:lnTo>
                    <a:pt x="40254" y="221842"/>
                  </a:lnTo>
                  <a:lnTo>
                    <a:pt x="61660" y="183703"/>
                  </a:lnTo>
                  <a:lnTo>
                    <a:pt x="87007" y="148318"/>
                  </a:lnTo>
                  <a:lnTo>
                    <a:pt x="116000" y="115982"/>
                  </a:lnTo>
                  <a:lnTo>
                    <a:pt x="148340" y="86994"/>
                  </a:lnTo>
                  <a:lnTo>
                    <a:pt x="183732" y="61651"/>
                  </a:lnTo>
                  <a:lnTo>
                    <a:pt x="221876" y="40249"/>
                  </a:lnTo>
                  <a:lnTo>
                    <a:pt x="262478" y="23085"/>
                  </a:lnTo>
                  <a:lnTo>
                    <a:pt x="305238" y="10458"/>
                  </a:lnTo>
                  <a:lnTo>
                    <a:pt x="349861" y="2664"/>
                  </a:lnTo>
                  <a:lnTo>
                    <a:pt x="396049" y="0"/>
                  </a:lnTo>
                  <a:lnTo>
                    <a:pt x="1806257" y="0"/>
                  </a:lnTo>
                  <a:lnTo>
                    <a:pt x="2580322" y="0"/>
                  </a:lnTo>
                  <a:lnTo>
                    <a:pt x="2700337" y="0"/>
                  </a:lnTo>
                  <a:lnTo>
                    <a:pt x="2746517" y="2664"/>
                  </a:lnTo>
                  <a:lnTo>
                    <a:pt x="2791132" y="10458"/>
                  </a:lnTo>
                  <a:lnTo>
                    <a:pt x="2833886" y="23085"/>
                  </a:lnTo>
                  <a:lnTo>
                    <a:pt x="2874480" y="40249"/>
                  </a:lnTo>
                  <a:lnTo>
                    <a:pt x="2912619" y="61651"/>
                  </a:lnTo>
                  <a:lnTo>
                    <a:pt x="2948005" y="86994"/>
                  </a:lnTo>
                  <a:lnTo>
                    <a:pt x="2980340" y="115982"/>
                  </a:lnTo>
                  <a:lnTo>
                    <a:pt x="3009328" y="148318"/>
                  </a:lnTo>
                  <a:lnTo>
                    <a:pt x="3034672" y="183703"/>
                  </a:lnTo>
                  <a:lnTo>
                    <a:pt x="3056074" y="221842"/>
                  </a:lnTo>
                  <a:lnTo>
                    <a:pt x="3073237" y="262437"/>
                  </a:lnTo>
                  <a:lnTo>
                    <a:pt x="3085865" y="305190"/>
                  </a:lnTo>
                  <a:lnTo>
                    <a:pt x="3093659" y="349806"/>
                  </a:lnTo>
                  <a:lnTo>
                    <a:pt x="3096323" y="395986"/>
                  </a:lnTo>
                  <a:lnTo>
                    <a:pt x="4625276" y="440309"/>
                  </a:lnTo>
                  <a:lnTo>
                    <a:pt x="3096323" y="990092"/>
                  </a:lnTo>
                  <a:lnTo>
                    <a:pt x="3096323" y="1980184"/>
                  </a:lnTo>
                  <a:lnTo>
                    <a:pt x="3093659" y="2026374"/>
                  </a:lnTo>
                  <a:lnTo>
                    <a:pt x="3085865" y="2070999"/>
                  </a:lnTo>
                  <a:lnTo>
                    <a:pt x="3073237" y="2113761"/>
                  </a:lnTo>
                  <a:lnTo>
                    <a:pt x="3056074" y="2154364"/>
                  </a:lnTo>
                  <a:lnTo>
                    <a:pt x="3034672" y="2192510"/>
                  </a:lnTo>
                  <a:lnTo>
                    <a:pt x="3009328" y="2227903"/>
                  </a:lnTo>
                  <a:lnTo>
                    <a:pt x="2980340" y="2260244"/>
                  </a:lnTo>
                  <a:lnTo>
                    <a:pt x="2948005" y="2289237"/>
                  </a:lnTo>
                  <a:lnTo>
                    <a:pt x="2912619" y="2314585"/>
                  </a:lnTo>
                  <a:lnTo>
                    <a:pt x="2874480" y="2335990"/>
                  </a:lnTo>
                  <a:lnTo>
                    <a:pt x="2833886" y="2353156"/>
                  </a:lnTo>
                  <a:lnTo>
                    <a:pt x="2791132" y="2365786"/>
                  </a:lnTo>
                  <a:lnTo>
                    <a:pt x="2746517" y="2373581"/>
                  </a:lnTo>
                  <a:lnTo>
                    <a:pt x="2700337" y="2376246"/>
                  </a:lnTo>
                  <a:lnTo>
                    <a:pt x="2580322" y="2376246"/>
                  </a:lnTo>
                  <a:lnTo>
                    <a:pt x="1806257" y="2376246"/>
                  </a:lnTo>
                  <a:lnTo>
                    <a:pt x="396049" y="2376246"/>
                  </a:lnTo>
                  <a:lnTo>
                    <a:pt x="349861" y="2373581"/>
                  </a:lnTo>
                  <a:lnTo>
                    <a:pt x="305238" y="2365786"/>
                  </a:lnTo>
                  <a:lnTo>
                    <a:pt x="262478" y="2353156"/>
                  </a:lnTo>
                  <a:lnTo>
                    <a:pt x="221876" y="2335990"/>
                  </a:lnTo>
                  <a:lnTo>
                    <a:pt x="183732" y="2314585"/>
                  </a:lnTo>
                  <a:lnTo>
                    <a:pt x="148340" y="2289237"/>
                  </a:lnTo>
                  <a:lnTo>
                    <a:pt x="116000" y="2260244"/>
                  </a:lnTo>
                  <a:lnTo>
                    <a:pt x="87007" y="2227903"/>
                  </a:lnTo>
                  <a:lnTo>
                    <a:pt x="61660" y="2192510"/>
                  </a:lnTo>
                  <a:lnTo>
                    <a:pt x="40254" y="2154364"/>
                  </a:lnTo>
                  <a:lnTo>
                    <a:pt x="23089" y="2113761"/>
                  </a:lnTo>
                  <a:lnTo>
                    <a:pt x="10459" y="2070999"/>
                  </a:lnTo>
                  <a:lnTo>
                    <a:pt x="2664" y="2026374"/>
                  </a:lnTo>
                  <a:lnTo>
                    <a:pt x="0" y="1980184"/>
                  </a:lnTo>
                  <a:lnTo>
                    <a:pt x="0" y="990092"/>
                  </a:lnTo>
                  <a:lnTo>
                    <a:pt x="0" y="395986"/>
                  </a:lnTo>
                  <a:close/>
                </a:path>
              </a:pathLst>
            </a:custGeom>
            <a:ln w="5715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52373" y="4157578"/>
            <a:ext cx="2438400" cy="19518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-5">
                <a:latin typeface="Arial"/>
                <a:cs typeface="Arial"/>
              </a:rPr>
              <a:t>Realizar</a:t>
            </a:r>
            <a:r>
              <a:rPr sz="1800" b="1" spc="-10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el</a:t>
            </a:r>
            <a:r>
              <a:rPr sz="1800" b="1" spc="-20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proceso</a:t>
            </a:r>
            <a:r>
              <a:rPr sz="1800" b="1" spc="-10">
                <a:latin typeface="Arial"/>
                <a:cs typeface="Arial"/>
              </a:rPr>
              <a:t> </a:t>
            </a:r>
            <a:r>
              <a:rPr sz="1800" b="1">
                <a:latin typeface="Arial"/>
                <a:cs typeface="Arial"/>
              </a:rPr>
              <a:t>de </a:t>
            </a:r>
            <a:r>
              <a:rPr sz="1800" b="1" spc="-484">
                <a:latin typeface="Arial"/>
                <a:cs typeface="Arial"/>
              </a:rPr>
              <a:t> </a:t>
            </a:r>
            <a:r>
              <a:rPr sz="1800" b="1" spc="-5" err="1">
                <a:latin typeface="Arial"/>
                <a:cs typeface="Arial"/>
              </a:rPr>
              <a:t>entrega</a:t>
            </a:r>
            <a:r>
              <a:rPr sz="1800" b="1" spc="-5">
                <a:latin typeface="Arial"/>
                <a:cs typeface="Arial"/>
              </a:rPr>
              <a:t> </a:t>
            </a:r>
            <a:r>
              <a:rPr lang="es-MX" sz="1800" b="1" smtClean="0">
                <a:latin typeface="Arial"/>
                <a:cs typeface="Arial"/>
              </a:rPr>
              <a:t>–</a:t>
            </a:r>
            <a:r>
              <a:rPr sz="1800" b="1" smtClean="0">
                <a:latin typeface="Arial"/>
                <a:cs typeface="Arial"/>
              </a:rPr>
              <a:t> </a:t>
            </a:r>
            <a:r>
              <a:rPr sz="1800" b="1" spc="-5" err="1" smtClean="0">
                <a:latin typeface="Arial"/>
                <a:cs typeface="Arial"/>
              </a:rPr>
              <a:t>recepción</a:t>
            </a:r>
            <a:r>
              <a:rPr lang="es-MX" b="1" spc="-5">
                <a:latin typeface="Arial"/>
                <a:cs typeface="Arial"/>
              </a:rPr>
              <a:t> </a:t>
            </a:r>
            <a:r>
              <a:rPr lang="es-MX" b="1" spc="-5" smtClean="0">
                <a:latin typeface="Arial"/>
                <a:cs typeface="Arial"/>
              </a:rPr>
              <a:t>conforme las legislaciones de la materia vigentes, y anexos emitidos por la Contraloría y OIC.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54989" y="1726692"/>
            <a:ext cx="5712460" cy="2118995"/>
            <a:chOff x="654989" y="1726692"/>
            <a:chExt cx="5712460" cy="2118995"/>
          </a:xfrm>
        </p:grpSpPr>
        <p:sp>
          <p:nvSpPr>
            <p:cNvPr id="14" name="object 14"/>
            <p:cNvSpPr/>
            <p:nvPr/>
          </p:nvSpPr>
          <p:spPr>
            <a:xfrm>
              <a:off x="683564" y="1755267"/>
              <a:ext cx="5655310" cy="2061845"/>
            </a:xfrm>
            <a:custGeom>
              <a:avLst/>
              <a:gdLst/>
              <a:ahLst/>
              <a:cxnLst/>
              <a:rect l="l" t="t" r="r" b="b"/>
              <a:pathLst>
                <a:path w="5655310" h="2061845">
                  <a:moveTo>
                    <a:pt x="4712538" y="1728216"/>
                  </a:moveTo>
                  <a:lnTo>
                    <a:pt x="3298774" y="1728216"/>
                  </a:lnTo>
                  <a:lnTo>
                    <a:pt x="5079441" y="2061591"/>
                  </a:lnTo>
                  <a:lnTo>
                    <a:pt x="4712538" y="1728216"/>
                  </a:lnTo>
                  <a:close/>
                </a:path>
                <a:path w="5655310" h="2061845">
                  <a:moveTo>
                    <a:pt x="5366969" y="0"/>
                  </a:moveTo>
                  <a:lnTo>
                    <a:pt x="288036" y="0"/>
                  </a:lnTo>
                  <a:lnTo>
                    <a:pt x="241317" y="3771"/>
                  </a:lnTo>
                  <a:lnTo>
                    <a:pt x="196998" y="14691"/>
                  </a:lnTo>
                  <a:lnTo>
                    <a:pt x="155671" y="32164"/>
                  </a:lnTo>
                  <a:lnTo>
                    <a:pt x="117930" y="55595"/>
                  </a:lnTo>
                  <a:lnTo>
                    <a:pt x="84367" y="84391"/>
                  </a:lnTo>
                  <a:lnTo>
                    <a:pt x="55577" y="117957"/>
                  </a:lnTo>
                  <a:lnTo>
                    <a:pt x="32152" y="155699"/>
                  </a:lnTo>
                  <a:lnTo>
                    <a:pt x="14685" y="197022"/>
                  </a:lnTo>
                  <a:lnTo>
                    <a:pt x="3770" y="241333"/>
                  </a:lnTo>
                  <a:lnTo>
                    <a:pt x="0" y="288036"/>
                  </a:lnTo>
                  <a:lnTo>
                    <a:pt x="0" y="1440180"/>
                  </a:lnTo>
                  <a:lnTo>
                    <a:pt x="3770" y="1486913"/>
                  </a:lnTo>
                  <a:lnTo>
                    <a:pt x="14685" y="1531242"/>
                  </a:lnTo>
                  <a:lnTo>
                    <a:pt x="32152" y="1572572"/>
                  </a:lnTo>
                  <a:lnTo>
                    <a:pt x="55577" y="1610313"/>
                  </a:lnTo>
                  <a:lnTo>
                    <a:pt x="84367" y="1643872"/>
                  </a:lnTo>
                  <a:lnTo>
                    <a:pt x="117930" y="1672657"/>
                  </a:lnTo>
                  <a:lnTo>
                    <a:pt x="155671" y="1696075"/>
                  </a:lnTo>
                  <a:lnTo>
                    <a:pt x="196998" y="1713536"/>
                  </a:lnTo>
                  <a:lnTo>
                    <a:pt x="241317" y="1724447"/>
                  </a:lnTo>
                  <a:lnTo>
                    <a:pt x="288036" y="1728216"/>
                  </a:lnTo>
                  <a:lnTo>
                    <a:pt x="5366969" y="1728216"/>
                  </a:lnTo>
                  <a:lnTo>
                    <a:pt x="5413703" y="1724447"/>
                  </a:lnTo>
                  <a:lnTo>
                    <a:pt x="5458031" y="1713536"/>
                  </a:lnTo>
                  <a:lnTo>
                    <a:pt x="5499361" y="1696075"/>
                  </a:lnTo>
                  <a:lnTo>
                    <a:pt x="5537102" y="1672657"/>
                  </a:lnTo>
                  <a:lnTo>
                    <a:pt x="5570661" y="1643872"/>
                  </a:lnTo>
                  <a:lnTo>
                    <a:pt x="5599446" y="1610313"/>
                  </a:lnTo>
                  <a:lnTo>
                    <a:pt x="5622865" y="1572572"/>
                  </a:lnTo>
                  <a:lnTo>
                    <a:pt x="5640326" y="1531242"/>
                  </a:lnTo>
                  <a:lnTo>
                    <a:pt x="5651236" y="1486913"/>
                  </a:lnTo>
                  <a:lnTo>
                    <a:pt x="5655005" y="1440180"/>
                  </a:lnTo>
                  <a:lnTo>
                    <a:pt x="5655005" y="288036"/>
                  </a:lnTo>
                  <a:lnTo>
                    <a:pt x="5651236" y="241333"/>
                  </a:lnTo>
                  <a:lnTo>
                    <a:pt x="5640326" y="197022"/>
                  </a:lnTo>
                  <a:lnTo>
                    <a:pt x="5622865" y="155699"/>
                  </a:lnTo>
                  <a:lnTo>
                    <a:pt x="5599446" y="117957"/>
                  </a:lnTo>
                  <a:lnTo>
                    <a:pt x="5570661" y="84391"/>
                  </a:lnTo>
                  <a:lnTo>
                    <a:pt x="5537102" y="55595"/>
                  </a:lnTo>
                  <a:lnTo>
                    <a:pt x="5499361" y="32164"/>
                  </a:lnTo>
                  <a:lnTo>
                    <a:pt x="5458031" y="14691"/>
                  </a:lnTo>
                  <a:lnTo>
                    <a:pt x="5413703" y="3771"/>
                  </a:lnTo>
                  <a:lnTo>
                    <a:pt x="53669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83564" y="1755267"/>
              <a:ext cx="5655310" cy="2061845"/>
            </a:xfrm>
            <a:custGeom>
              <a:avLst/>
              <a:gdLst/>
              <a:ahLst/>
              <a:cxnLst/>
              <a:rect l="l" t="t" r="r" b="b"/>
              <a:pathLst>
                <a:path w="5655310" h="2061845">
                  <a:moveTo>
                    <a:pt x="0" y="288036"/>
                  </a:moveTo>
                  <a:lnTo>
                    <a:pt x="3770" y="241333"/>
                  </a:lnTo>
                  <a:lnTo>
                    <a:pt x="14685" y="197022"/>
                  </a:lnTo>
                  <a:lnTo>
                    <a:pt x="32152" y="155699"/>
                  </a:lnTo>
                  <a:lnTo>
                    <a:pt x="55577" y="117957"/>
                  </a:lnTo>
                  <a:lnTo>
                    <a:pt x="84367" y="84391"/>
                  </a:lnTo>
                  <a:lnTo>
                    <a:pt x="117930" y="55595"/>
                  </a:lnTo>
                  <a:lnTo>
                    <a:pt x="155671" y="32164"/>
                  </a:lnTo>
                  <a:lnTo>
                    <a:pt x="196998" y="14691"/>
                  </a:lnTo>
                  <a:lnTo>
                    <a:pt x="241317" y="3771"/>
                  </a:lnTo>
                  <a:lnTo>
                    <a:pt x="288036" y="0"/>
                  </a:lnTo>
                  <a:lnTo>
                    <a:pt x="3298774" y="0"/>
                  </a:lnTo>
                  <a:lnTo>
                    <a:pt x="4712538" y="0"/>
                  </a:lnTo>
                  <a:lnTo>
                    <a:pt x="5366969" y="0"/>
                  </a:lnTo>
                  <a:lnTo>
                    <a:pt x="5413703" y="3771"/>
                  </a:lnTo>
                  <a:lnTo>
                    <a:pt x="5458031" y="14691"/>
                  </a:lnTo>
                  <a:lnTo>
                    <a:pt x="5499361" y="32164"/>
                  </a:lnTo>
                  <a:lnTo>
                    <a:pt x="5537102" y="55595"/>
                  </a:lnTo>
                  <a:lnTo>
                    <a:pt x="5570661" y="84391"/>
                  </a:lnTo>
                  <a:lnTo>
                    <a:pt x="5599446" y="117957"/>
                  </a:lnTo>
                  <a:lnTo>
                    <a:pt x="5622865" y="155699"/>
                  </a:lnTo>
                  <a:lnTo>
                    <a:pt x="5640326" y="197022"/>
                  </a:lnTo>
                  <a:lnTo>
                    <a:pt x="5651236" y="241333"/>
                  </a:lnTo>
                  <a:lnTo>
                    <a:pt x="5655005" y="288036"/>
                  </a:lnTo>
                  <a:lnTo>
                    <a:pt x="5655005" y="1008126"/>
                  </a:lnTo>
                  <a:lnTo>
                    <a:pt x="5655005" y="1440180"/>
                  </a:lnTo>
                  <a:lnTo>
                    <a:pt x="5651236" y="1486913"/>
                  </a:lnTo>
                  <a:lnTo>
                    <a:pt x="5640326" y="1531242"/>
                  </a:lnTo>
                  <a:lnTo>
                    <a:pt x="5622865" y="1572572"/>
                  </a:lnTo>
                  <a:lnTo>
                    <a:pt x="5599446" y="1610313"/>
                  </a:lnTo>
                  <a:lnTo>
                    <a:pt x="5570661" y="1643872"/>
                  </a:lnTo>
                  <a:lnTo>
                    <a:pt x="5537102" y="1672657"/>
                  </a:lnTo>
                  <a:lnTo>
                    <a:pt x="5499361" y="1696075"/>
                  </a:lnTo>
                  <a:lnTo>
                    <a:pt x="5458031" y="1713536"/>
                  </a:lnTo>
                  <a:lnTo>
                    <a:pt x="5413703" y="1724447"/>
                  </a:lnTo>
                  <a:lnTo>
                    <a:pt x="5366969" y="1728216"/>
                  </a:lnTo>
                  <a:lnTo>
                    <a:pt x="4712538" y="1728216"/>
                  </a:lnTo>
                  <a:lnTo>
                    <a:pt x="5079441" y="2061591"/>
                  </a:lnTo>
                  <a:lnTo>
                    <a:pt x="3298774" y="1728216"/>
                  </a:lnTo>
                  <a:lnTo>
                    <a:pt x="288036" y="1728216"/>
                  </a:lnTo>
                  <a:lnTo>
                    <a:pt x="241317" y="1724447"/>
                  </a:lnTo>
                  <a:lnTo>
                    <a:pt x="196998" y="1713536"/>
                  </a:lnTo>
                  <a:lnTo>
                    <a:pt x="155671" y="1696075"/>
                  </a:lnTo>
                  <a:lnTo>
                    <a:pt x="117930" y="1672657"/>
                  </a:lnTo>
                  <a:lnTo>
                    <a:pt x="84367" y="1643872"/>
                  </a:lnTo>
                  <a:lnTo>
                    <a:pt x="55577" y="1610313"/>
                  </a:lnTo>
                  <a:lnTo>
                    <a:pt x="32152" y="1572572"/>
                  </a:lnTo>
                  <a:lnTo>
                    <a:pt x="14685" y="1531242"/>
                  </a:lnTo>
                  <a:lnTo>
                    <a:pt x="3770" y="1486913"/>
                  </a:lnTo>
                  <a:lnTo>
                    <a:pt x="0" y="1440180"/>
                  </a:lnTo>
                  <a:lnTo>
                    <a:pt x="0" y="1008126"/>
                  </a:lnTo>
                  <a:lnTo>
                    <a:pt x="0" y="288036"/>
                  </a:lnTo>
                  <a:close/>
                </a:path>
              </a:pathLst>
            </a:custGeom>
            <a:ln w="57150">
              <a:solidFill>
                <a:srgbClr val="0D96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864209" y="1778000"/>
            <a:ext cx="5296535" cy="1672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4445" algn="ctr">
              <a:lnSpc>
                <a:spcPct val="100000"/>
              </a:lnSpc>
              <a:spcBef>
                <a:spcPts val="100"/>
              </a:spcBef>
            </a:pPr>
            <a:r>
              <a:rPr sz="1800" b="1" spc="-5">
                <a:latin typeface="Arial"/>
                <a:cs typeface="Arial"/>
              </a:rPr>
              <a:t>Preparar y entregar </a:t>
            </a:r>
            <a:r>
              <a:rPr sz="1800" b="1">
                <a:latin typeface="Arial"/>
                <a:cs typeface="Arial"/>
              </a:rPr>
              <a:t>un informe de los </a:t>
            </a:r>
            <a:r>
              <a:rPr sz="1800" b="1" spc="-5">
                <a:latin typeface="Arial"/>
                <a:cs typeface="Arial"/>
              </a:rPr>
              <a:t>asuntos a </a:t>
            </a:r>
            <a:r>
              <a:rPr sz="1800" b="1">
                <a:latin typeface="Arial"/>
                <a:cs typeface="Arial"/>
              </a:rPr>
              <a:t> tu</a:t>
            </a:r>
            <a:r>
              <a:rPr sz="1800" b="1" spc="-5">
                <a:latin typeface="Arial"/>
                <a:cs typeface="Arial"/>
              </a:rPr>
              <a:t> cargo</a:t>
            </a:r>
            <a:r>
              <a:rPr sz="1800" b="1" spc="5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y</a:t>
            </a:r>
            <a:r>
              <a:rPr sz="1800" b="1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del</a:t>
            </a:r>
            <a:r>
              <a:rPr sz="1800" b="1" spc="5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estado</a:t>
            </a:r>
            <a:r>
              <a:rPr sz="1800" b="1" spc="10">
                <a:latin typeface="Arial"/>
                <a:cs typeface="Arial"/>
              </a:rPr>
              <a:t> </a:t>
            </a:r>
            <a:r>
              <a:rPr sz="1800" b="1">
                <a:latin typeface="Arial"/>
                <a:cs typeface="Arial"/>
              </a:rPr>
              <a:t>que</a:t>
            </a:r>
            <a:r>
              <a:rPr sz="1800" b="1" spc="-15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guardan,</a:t>
            </a:r>
            <a:r>
              <a:rPr sz="1800" b="1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así</a:t>
            </a:r>
            <a:r>
              <a:rPr sz="1800" b="1" spc="5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como</a:t>
            </a:r>
            <a:r>
              <a:rPr sz="1800" b="1" spc="25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de </a:t>
            </a:r>
            <a:r>
              <a:rPr sz="1800" b="1">
                <a:latin typeface="Arial"/>
                <a:cs typeface="Arial"/>
              </a:rPr>
              <a:t> los</a:t>
            </a:r>
            <a:r>
              <a:rPr sz="1800" b="1" spc="-15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recursos</a:t>
            </a:r>
            <a:r>
              <a:rPr sz="1800" b="1" spc="15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humanos, financieros,</a:t>
            </a:r>
            <a:r>
              <a:rPr sz="1800" b="1" spc="10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materiales, </a:t>
            </a:r>
            <a:r>
              <a:rPr sz="1800" b="1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documentación</a:t>
            </a:r>
            <a:r>
              <a:rPr sz="1800" b="1" spc="5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y</a:t>
            </a:r>
            <a:r>
              <a:rPr sz="1800" b="1" spc="5">
                <a:latin typeface="Arial"/>
                <a:cs typeface="Arial"/>
              </a:rPr>
              <a:t> </a:t>
            </a:r>
            <a:r>
              <a:rPr sz="1800" b="1" spc="-10">
                <a:latin typeface="Arial"/>
                <a:cs typeface="Arial"/>
              </a:rPr>
              <a:t>archivos</a:t>
            </a:r>
            <a:r>
              <a:rPr sz="1800" b="1" spc="50">
                <a:latin typeface="Arial"/>
                <a:cs typeface="Arial"/>
              </a:rPr>
              <a:t> </a:t>
            </a:r>
            <a:r>
              <a:rPr sz="1800" b="1">
                <a:latin typeface="Arial"/>
                <a:cs typeface="Arial"/>
              </a:rPr>
              <a:t>que</a:t>
            </a:r>
            <a:r>
              <a:rPr sz="1800" b="1" spc="20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tengas </a:t>
            </a:r>
            <a:r>
              <a:rPr sz="1800" b="1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asignados</a:t>
            </a:r>
            <a:r>
              <a:rPr sz="1800" b="1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para</a:t>
            </a:r>
            <a:r>
              <a:rPr sz="1800" b="1" spc="15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el</a:t>
            </a:r>
            <a:r>
              <a:rPr sz="1800" b="1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ejercicio</a:t>
            </a:r>
            <a:r>
              <a:rPr sz="1800" b="1" spc="20">
                <a:latin typeface="Arial"/>
                <a:cs typeface="Arial"/>
              </a:rPr>
              <a:t> </a:t>
            </a:r>
            <a:r>
              <a:rPr sz="1800" b="1">
                <a:latin typeface="Arial"/>
                <a:cs typeface="Arial"/>
              </a:rPr>
              <a:t>de</a:t>
            </a:r>
            <a:r>
              <a:rPr sz="1800" b="1" spc="10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tus</a:t>
            </a:r>
            <a:r>
              <a:rPr sz="1800" b="1" spc="15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atribuciones y </a:t>
            </a:r>
            <a:r>
              <a:rPr sz="1800" b="1" spc="-484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funciones.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478015" y="1594738"/>
            <a:ext cx="2543810" cy="2297430"/>
            <a:chOff x="6478015" y="1594738"/>
            <a:chExt cx="2543810" cy="2297430"/>
          </a:xfrm>
        </p:grpSpPr>
        <p:sp>
          <p:nvSpPr>
            <p:cNvPr id="18" name="object 18"/>
            <p:cNvSpPr/>
            <p:nvPr/>
          </p:nvSpPr>
          <p:spPr>
            <a:xfrm>
              <a:off x="6506590" y="1623313"/>
              <a:ext cx="2486660" cy="2240280"/>
            </a:xfrm>
            <a:custGeom>
              <a:avLst/>
              <a:gdLst/>
              <a:ahLst/>
              <a:cxnLst/>
              <a:rect l="l" t="t" r="r" b="b"/>
              <a:pathLst>
                <a:path w="2486659" h="2240279">
                  <a:moveTo>
                    <a:pt x="1036192" y="1877695"/>
                  </a:moveTo>
                  <a:lnTo>
                    <a:pt x="414527" y="1877695"/>
                  </a:lnTo>
                  <a:lnTo>
                    <a:pt x="504189" y="2240026"/>
                  </a:lnTo>
                  <a:lnTo>
                    <a:pt x="1036192" y="1877695"/>
                  </a:lnTo>
                  <a:close/>
                </a:path>
                <a:path w="2486659" h="2240279">
                  <a:moveTo>
                    <a:pt x="2173731" y="0"/>
                  </a:moveTo>
                  <a:lnTo>
                    <a:pt x="313054" y="0"/>
                  </a:lnTo>
                  <a:lnTo>
                    <a:pt x="266804" y="3392"/>
                  </a:lnTo>
                  <a:lnTo>
                    <a:pt x="222658" y="13247"/>
                  </a:lnTo>
                  <a:lnTo>
                    <a:pt x="181099" y="29080"/>
                  </a:lnTo>
                  <a:lnTo>
                    <a:pt x="142614" y="50409"/>
                  </a:lnTo>
                  <a:lnTo>
                    <a:pt x="107687" y="76748"/>
                  </a:lnTo>
                  <a:lnTo>
                    <a:pt x="76803" y="107615"/>
                  </a:lnTo>
                  <a:lnTo>
                    <a:pt x="50447" y="142525"/>
                  </a:lnTo>
                  <a:lnTo>
                    <a:pt x="29103" y="180996"/>
                  </a:lnTo>
                  <a:lnTo>
                    <a:pt x="13258" y="222542"/>
                  </a:lnTo>
                  <a:lnTo>
                    <a:pt x="3395" y="266680"/>
                  </a:lnTo>
                  <a:lnTo>
                    <a:pt x="0" y="312927"/>
                  </a:lnTo>
                  <a:lnTo>
                    <a:pt x="0" y="1564766"/>
                  </a:lnTo>
                  <a:lnTo>
                    <a:pt x="3395" y="1611014"/>
                  </a:lnTo>
                  <a:lnTo>
                    <a:pt x="13258" y="1655152"/>
                  </a:lnTo>
                  <a:lnTo>
                    <a:pt x="29103" y="1696698"/>
                  </a:lnTo>
                  <a:lnTo>
                    <a:pt x="50447" y="1735169"/>
                  </a:lnTo>
                  <a:lnTo>
                    <a:pt x="76803" y="1770079"/>
                  </a:lnTo>
                  <a:lnTo>
                    <a:pt x="107687" y="1800946"/>
                  </a:lnTo>
                  <a:lnTo>
                    <a:pt x="142614" y="1827285"/>
                  </a:lnTo>
                  <a:lnTo>
                    <a:pt x="181099" y="1848614"/>
                  </a:lnTo>
                  <a:lnTo>
                    <a:pt x="222658" y="1864447"/>
                  </a:lnTo>
                  <a:lnTo>
                    <a:pt x="266804" y="1874302"/>
                  </a:lnTo>
                  <a:lnTo>
                    <a:pt x="313054" y="1877695"/>
                  </a:lnTo>
                  <a:lnTo>
                    <a:pt x="2173731" y="1877695"/>
                  </a:lnTo>
                  <a:lnTo>
                    <a:pt x="2219979" y="1874302"/>
                  </a:lnTo>
                  <a:lnTo>
                    <a:pt x="2264117" y="1864447"/>
                  </a:lnTo>
                  <a:lnTo>
                    <a:pt x="2305663" y="1848614"/>
                  </a:lnTo>
                  <a:lnTo>
                    <a:pt x="2344134" y="1827285"/>
                  </a:lnTo>
                  <a:lnTo>
                    <a:pt x="2379044" y="1800946"/>
                  </a:lnTo>
                  <a:lnTo>
                    <a:pt x="2409911" y="1770079"/>
                  </a:lnTo>
                  <a:lnTo>
                    <a:pt x="2436250" y="1735169"/>
                  </a:lnTo>
                  <a:lnTo>
                    <a:pt x="2457579" y="1696698"/>
                  </a:lnTo>
                  <a:lnTo>
                    <a:pt x="2473412" y="1655152"/>
                  </a:lnTo>
                  <a:lnTo>
                    <a:pt x="2483267" y="1611014"/>
                  </a:lnTo>
                  <a:lnTo>
                    <a:pt x="2486659" y="1564766"/>
                  </a:lnTo>
                  <a:lnTo>
                    <a:pt x="2486659" y="312927"/>
                  </a:lnTo>
                  <a:lnTo>
                    <a:pt x="2483267" y="266680"/>
                  </a:lnTo>
                  <a:lnTo>
                    <a:pt x="2473412" y="222542"/>
                  </a:lnTo>
                  <a:lnTo>
                    <a:pt x="2457579" y="180996"/>
                  </a:lnTo>
                  <a:lnTo>
                    <a:pt x="2436250" y="142525"/>
                  </a:lnTo>
                  <a:lnTo>
                    <a:pt x="2409911" y="107615"/>
                  </a:lnTo>
                  <a:lnTo>
                    <a:pt x="2379044" y="76748"/>
                  </a:lnTo>
                  <a:lnTo>
                    <a:pt x="2344134" y="50409"/>
                  </a:lnTo>
                  <a:lnTo>
                    <a:pt x="2305663" y="29080"/>
                  </a:lnTo>
                  <a:lnTo>
                    <a:pt x="2264117" y="13247"/>
                  </a:lnTo>
                  <a:lnTo>
                    <a:pt x="2219979" y="3392"/>
                  </a:lnTo>
                  <a:lnTo>
                    <a:pt x="21737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506590" y="1623313"/>
              <a:ext cx="2486660" cy="2240280"/>
            </a:xfrm>
            <a:custGeom>
              <a:avLst/>
              <a:gdLst/>
              <a:ahLst/>
              <a:cxnLst/>
              <a:rect l="l" t="t" r="r" b="b"/>
              <a:pathLst>
                <a:path w="2486659" h="2240279">
                  <a:moveTo>
                    <a:pt x="0" y="312927"/>
                  </a:moveTo>
                  <a:lnTo>
                    <a:pt x="3395" y="266680"/>
                  </a:lnTo>
                  <a:lnTo>
                    <a:pt x="13258" y="222542"/>
                  </a:lnTo>
                  <a:lnTo>
                    <a:pt x="29103" y="180996"/>
                  </a:lnTo>
                  <a:lnTo>
                    <a:pt x="50447" y="142525"/>
                  </a:lnTo>
                  <a:lnTo>
                    <a:pt x="76803" y="107615"/>
                  </a:lnTo>
                  <a:lnTo>
                    <a:pt x="107687" y="76748"/>
                  </a:lnTo>
                  <a:lnTo>
                    <a:pt x="142614" y="50409"/>
                  </a:lnTo>
                  <a:lnTo>
                    <a:pt x="181099" y="29080"/>
                  </a:lnTo>
                  <a:lnTo>
                    <a:pt x="222658" y="13247"/>
                  </a:lnTo>
                  <a:lnTo>
                    <a:pt x="266804" y="3392"/>
                  </a:lnTo>
                  <a:lnTo>
                    <a:pt x="313054" y="0"/>
                  </a:lnTo>
                  <a:lnTo>
                    <a:pt x="414527" y="0"/>
                  </a:lnTo>
                  <a:lnTo>
                    <a:pt x="1036192" y="0"/>
                  </a:lnTo>
                  <a:lnTo>
                    <a:pt x="2173731" y="0"/>
                  </a:lnTo>
                  <a:lnTo>
                    <a:pt x="2219979" y="3392"/>
                  </a:lnTo>
                  <a:lnTo>
                    <a:pt x="2264117" y="13247"/>
                  </a:lnTo>
                  <a:lnTo>
                    <a:pt x="2305663" y="29080"/>
                  </a:lnTo>
                  <a:lnTo>
                    <a:pt x="2344134" y="50409"/>
                  </a:lnTo>
                  <a:lnTo>
                    <a:pt x="2379044" y="76748"/>
                  </a:lnTo>
                  <a:lnTo>
                    <a:pt x="2409911" y="107615"/>
                  </a:lnTo>
                  <a:lnTo>
                    <a:pt x="2436250" y="142525"/>
                  </a:lnTo>
                  <a:lnTo>
                    <a:pt x="2457579" y="180996"/>
                  </a:lnTo>
                  <a:lnTo>
                    <a:pt x="2473412" y="222542"/>
                  </a:lnTo>
                  <a:lnTo>
                    <a:pt x="2483267" y="266680"/>
                  </a:lnTo>
                  <a:lnTo>
                    <a:pt x="2486659" y="312927"/>
                  </a:lnTo>
                  <a:lnTo>
                    <a:pt x="2486659" y="1095248"/>
                  </a:lnTo>
                  <a:lnTo>
                    <a:pt x="2486659" y="1564766"/>
                  </a:lnTo>
                  <a:lnTo>
                    <a:pt x="2483267" y="1611014"/>
                  </a:lnTo>
                  <a:lnTo>
                    <a:pt x="2473412" y="1655152"/>
                  </a:lnTo>
                  <a:lnTo>
                    <a:pt x="2457579" y="1696698"/>
                  </a:lnTo>
                  <a:lnTo>
                    <a:pt x="2436250" y="1735169"/>
                  </a:lnTo>
                  <a:lnTo>
                    <a:pt x="2409911" y="1770079"/>
                  </a:lnTo>
                  <a:lnTo>
                    <a:pt x="2379044" y="1800946"/>
                  </a:lnTo>
                  <a:lnTo>
                    <a:pt x="2344134" y="1827285"/>
                  </a:lnTo>
                  <a:lnTo>
                    <a:pt x="2305663" y="1848614"/>
                  </a:lnTo>
                  <a:lnTo>
                    <a:pt x="2264117" y="1864447"/>
                  </a:lnTo>
                  <a:lnTo>
                    <a:pt x="2219979" y="1874302"/>
                  </a:lnTo>
                  <a:lnTo>
                    <a:pt x="2173731" y="1877695"/>
                  </a:lnTo>
                  <a:lnTo>
                    <a:pt x="1036192" y="1877695"/>
                  </a:lnTo>
                  <a:lnTo>
                    <a:pt x="504189" y="2240026"/>
                  </a:lnTo>
                  <a:lnTo>
                    <a:pt x="414527" y="1877695"/>
                  </a:lnTo>
                  <a:lnTo>
                    <a:pt x="313054" y="1877695"/>
                  </a:lnTo>
                  <a:lnTo>
                    <a:pt x="266804" y="1874302"/>
                  </a:lnTo>
                  <a:lnTo>
                    <a:pt x="222658" y="1864447"/>
                  </a:lnTo>
                  <a:lnTo>
                    <a:pt x="181099" y="1848614"/>
                  </a:lnTo>
                  <a:lnTo>
                    <a:pt x="142614" y="1827285"/>
                  </a:lnTo>
                  <a:lnTo>
                    <a:pt x="107687" y="1800946"/>
                  </a:lnTo>
                  <a:lnTo>
                    <a:pt x="76803" y="1770079"/>
                  </a:lnTo>
                  <a:lnTo>
                    <a:pt x="50447" y="1735169"/>
                  </a:lnTo>
                  <a:lnTo>
                    <a:pt x="29103" y="1696698"/>
                  </a:lnTo>
                  <a:lnTo>
                    <a:pt x="13258" y="1655152"/>
                  </a:lnTo>
                  <a:lnTo>
                    <a:pt x="3395" y="1611014"/>
                  </a:lnTo>
                  <a:lnTo>
                    <a:pt x="0" y="1564766"/>
                  </a:lnTo>
                  <a:lnTo>
                    <a:pt x="0" y="1095248"/>
                  </a:lnTo>
                  <a:lnTo>
                    <a:pt x="0" y="312927"/>
                  </a:lnTo>
                  <a:close/>
                </a:path>
              </a:pathLst>
            </a:custGeom>
            <a:ln w="5715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741032" y="1583563"/>
            <a:ext cx="20205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>
                <a:latin typeface="Arial"/>
                <a:cs typeface="Arial"/>
              </a:rPr>
              <a:t>Entregar</a:t>
            </a:r>
            <a:r>
              <a:rPr sz="1800" b="1" spc="-25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copia</a:t>
            </a:r>
            <a:r>
              <a:rPr sz="1800" b="1" spc="-20">
                <a:latin typeface="Arial"/>
                <a:cs typeface="Arial"/>
              </a:rPr>
              <a:t> </a:t>
            </a:r>
            <a:r>
              <a:rPr sz="1800" b="1">
                <a:latin typeface="Arial"/>
                <a:cs typeface="Arial"/>
              </a:rPr>
              <a:t>del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837044" y="1857832"/>
            <a:ext cx="1828800" cy="1672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-5">
                <a:latin typeface="Arial"/>
                <a:cs typeface="Arial"/>
              </a:rPr>
              <a:t>acta </a:t>
            </a:r>
            <a:r>
              <a:rPr sz="1800" b="1">
                <a:latin typeface="Arial"/>
                <a:cs typeface="Arial"/>
              </a:rPr>
              <a:t>de </a:t>
            </a:r>
            <a:r>
              <a:rPr sz="1800" b="1" spc="-5">
                <a:latin typeface="Arial"/>
                <a:cs typeface="Arial"/>
              </a:rPr>
              <a:t>entrega- </a:t>
            </a:r>
            <a:r>
              <a:rPr sz="1800" b="1" spc="-490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recepción</a:t>
            </a:r>
            <a:r>
              <a:rPr sz="1800" b="1" spc="-20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con</a:t>
            </a:r>
            <a:r>
              <a:rPr sz="1800" b="1" spc="-25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la </a:t>
            </a:r>
            <a:r>
              <a:rPr sz="1800" b="1" spc="-484">
                <a:latin typeface="Arial"/>
                <a:cs typeface="Arial"/>
              </a:rPr>
              <a:t> </a:t>
            </a:r>
            <a:r>
              <a:rPr sz="1800" b="1">
                <a:latin typeface="Arial"/>
                <a:cs typeface="Arial"/>
              </a:rPr>
              <a:t>que </a:t>
            </a:r>
            <a:r>
              <a:rPr sz="1800" b="1" spc="-5">
                <a:latin typeface="Arial"/>
                <a:cs typeface="Arial"/>
              </a:rPr>
              <a:t>recibiste el </a:t>
            </a:r>
            <a:r>
              <a:rPr sz="1800" b="1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empleo, cargo </a:t>
            </a:r>
            <a:r>
              <a:rPr sz="1800" b="1">
                <a:latin typeface="Arial"/>
                <a:cs typeface="Arial"/>
              </a:rPr>
              <a:t>o </a:t>
            </a:r>
            <a:r>
              <a:rPr sz="1800" b="1" spc="-490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comisión, en su </a:t>
            </a:r>
            <a:r>
              <a:rPr sz="1800" b="1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caso.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7467600" cy="1171910"/>
          </a:xfrm>
          <a:prstGeom prst="rect">
            <a:avLst/>
          </a:prstGeom>
        </p:spPr>
        <p:txBody>
          <a:bodyPr vert="horz" wrap="square" lIns="0" tIns="63296" rIns="0" bIns="0" rtlCol="0">
            <a:spAutoFit/>
          </a:bodyPr>
          <a:lstStyle/>
          <a:p>
            <a:pPr marL="150495" marR="5080" indent="900430" algn="ctr">
              <a:lnSpc>
                <a:spcPct val="100000"/>
              </a:lnSpc>
              <a:spcBef>
                <a:spcPts val="105"/>
              </a:spcBef>
            </a:pPr>
            <a:r>
              <a:rPr sz="2400"/>
              <a:t>¿Cuáles son mis </a:t>
            </a:r>
            <a:r>
              <a:rPr sz="2400" spc="-5"/>
              <a:t>responsabilidades </a:t>
            </a:r>
            <a:r>
              <a:rPr sz="2400"/>
              <a:t>y </a:t>
            </a:r>
            <a:r>
              <a:rPr sz="2400" spc="5"/>
              <a:t> </a:t>
            </a:r>
            <a:r>
              <a:rPr sz="2400" spc="-5"/>
              <a:t>obligaciones</a:t>
            </a:r>
            <a:r>
              <a:rPr sz="2400" spc="-20"/>
              <a:t> </a:t>
            </a:r>
            <a:r>
              <a:rPr sz="2400"/>
              <a:t>cuando</a:t>
            </a:r>
            <a:r>
              <a:rPr sz="2400" spc="-30"/>
              <a:t> </a:t>
            </a:r>
            <a:r>
              <a:rPr sz="2400" spc="-5"/>
              <a:t>entrego</a:t>
            </a:r>
            <a:r>
              <a:rPr sz="2400" spc="-20"/>
              <a:t> </a:t>
            </a:r>
            <a:r>
              <a:rPr sz="2400"/>
              <a:t>(sujeto</a:t>
            </a:r>
            <a:r>
              <a:rPr sz="2400" spc="-25"/>
              <a:t> </a:t>
            </a:r>
            <a:r>
              <a:rPr sz="2400" spc="-5"/>
              <a:t>obligado)?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35737" y="6439611"/>
            <a:ext cx="87560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heavy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http://www.uv.mx/contraloria/files/2013/05/Guia-para-el-Proceso-de-Entrega-Recepcion.pdf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8"/>
          <p:cNvGrpSpPr/>
          <p:nvPr/>
        </p:nvGrpSpPr>
        <p:grpSpPr>
          <a:xfrm>
            <a:off x="4860035" y="1594738"/>
            <a:ext cx="4234815" cy="5232400"/>
            <a:chOff x="4860035" y="1594738"/>
            <a:chExt cx="4234815" cy="523240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60035" y="3617776"/>
              <a:ext cx="4234342" cy="320878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513448" y="1623313"/>
              <a:ext cx="2449830" cy="2322195"/>
            </a:xfrm>
            <a:custGeom>
              <a:avLst/>
              <a:gdLst/>
              <a:ahLst/>
              <a:cxnLst/>
              <a:rect l="l" t="t" r="r" b="b"/>
              <a:pathLst>
                <a:path w="2449829" h="2322195">
                  <a:moveTo>
                    <a:pt x="1020572" y="1994408"/>
                  </a:moveTo>
                  <a:lnTo>
                    <a:pt x="408177" y="1994408"/>
                  </a:lnTo>
                  <a:lnTo>
                    <a:pt x="534543" y="2322195"/>
                  </a:lnTo>
                  <a:lnTo>
                    <a:pt x="1020572" y="1994408"/>
                  </a:lnTo>
                  <a:close/>
                </a:path>
                <a:path w="2449829" h="2322195">
                  <a:moveTo>
                    <a:pt x="2117090" y="0"/>
                  </a:moveTo>
                  <a:lnTo>
                    <a:pt x="332358" y="0"/>
                  </a:lnTo>
                  <a:lnTo>
                    <a:pt x="283254" y="3601"/>
                  </a:lnTo>
                  <a:lnTo>
                    <a:pt x="236384" y="14064"/>
                  </a:lnTo>
                  <a:lnTo>
                    <a:pt x="192262" y="30876"/>
                  </a:lnTo>
                  <a:lnTo>
                    <a:pt x="151404" y="53523"/>
                  </a:lnTo>
                  <a:lnTo>
                    <a:pt x="114324" y="81493"/>
                  </a:lnTo>
                  <a:lnTo>
                    <a:pt x="81536" y="114272"/>
                  </a:lnTo>
                  <a:lnTo>
                    <a:pt x="53555" y="151348"/>
                  </a:lnTo>
                  <a:lnTo>
                    <a:pt x="30897" y="192207"/>
                  </a:lnTo>
                  <a:lnTo>
                    <a:pt x="14075" y="236338"/>
                  </a:lnTo>
                  <a:lnTo>
                    <a:pt x="3604" y="283226"/>
                  </a:lnTo>
                  <a:lnTo>
                    <a:pt x="0" y="332359"/>
                  </a:lnTo>
                  <a:lnTo>
                    <a:pt x="0" y="1662049"/>
                  </a:lnTo>
                  <a:lnTo>
                    <a:pt x="3604" y="1711153"/>
                  </a:lnTo>
                  <a:lnTo>
                    <a:pt x="14075" y="1758023"/>
                  </a:lnTo>
                  <a:lnTo>
                    <a:pt x="30897" y="1802145"/>
                  </a:lnTo>
                  <a:lnTo>
                    <a:pt x="53555" y="1843003"/>
                  </a:lnTo>
                  <a:lnTo>
                    <a:pt x="81536" y="1880083"/>
                  </a:lnTo>
                  <a:lnTo>
                    <a:pt x="114324" y="1912871"/>
                  </a:lnTo>
                  <a:lnTo>
                    <a:pt x="151404" y="1940852"/>
                  </a:lnTo>
                  <a:lnTo>
                    <a:pt x="192262" y="1963510"/>
                  </a:lnTo>
                  <a:lnTo>
                    <a:pt x="236384" y="1980332"/>
                  </a:lnTo>
                  <a:lnTo>
                    <a:pt x="283254" y="1990803"/>
                  </a:lnTo>
                  <a:lnTo>
                    <a:pt x="332358" y="1994408"/>
                  </a:lnTo>
                  <a:lnTo>
                    <a:pt x="2117090" y="1994408"/>
                  </a:lnTo>
                  <a:lnTo>
                    <a:pt x="2166225" y="1990803"/>
                  </a:lnTo>
                  <a:lnTo>
                    <a:pt x="2213121" y="1980332"/>
                  </a:lnTo>
                  <a:lnTo>
                    <a:pt x="2257264" y="1963510"/>
                  </a:lnTo>
                  <a:lnTo>
                    <a:pt x="2298138" y="1940852"/>
                  </a:lnTo>
                  <a:lnTo>
                    <a:pt x="2335231" y="1912871"/>
                  </a:lnTo>
                  <a:lnTo>
                    <a:pt x="2368027" y="1880083"/>
                  </a:lnTo>
                  <a:lnTo>
                    <a:pt x="2396014" y="1843003"/>
                  </a:lnTo>
                  <a:lnTo>
                    <a:pt x="2418676" y="1802145"/>
                  </a:lnTo>
                  <a:lnTo>
                    <a:pt x="2435500" y="1758023"/>
                  </a:lnTo>
                  <a:lnTo>
                    <a:pt x="2445971" y="1711153"/>
                  </a:lnTo>
                  <a:lnTo>
                    <a:pt x="2449576" y="1662049"/>
                  </a:lnTo>
                  <a:lnTo>
                    <a:pt x="2449576" y="332359"/>
                  </a:lnTo>
                  <a:lnTo>
                    <a:pt x="2445971" y="283226"/>
                  </a:lnTo>
                  <a:lnTo>
                    <a:pt x="2435500" y="236338"/>
                  </a:lnTo>
                  <a:lnTo>
                    <a:pt x="2418676" y="192207"/>
                  </a:lnTo>
                  <a:lnTo>
                    <a:pt x="2396014" y="151348"/>
                  </a:lnTo>
                  <a:lnTo>
                    <a:pt x="2368027" y="114272"/>
                  </a:lnTo>
                  <a:lnTo>
                    <a:pt x="2335231" y="81493"/>
                  </a:lnTo>
                  <a:lnTo>
                    <a:pt x="2298138" y="53523"/>
                  </a:lnTo>
                  <a:lnTo>
                    <a:pt x="2257264" y="30876"/>
                  </a:lnTo>
                  <a:lnTo>
                    <a:pt x="2213121" y="14064"/>
                  </a:lnTo>
                  <a:lnTo>
                    <a:pt x="2166225" y="3601"/>
                  </a:lnTo>
                  <a:lnTo>
                    <a:pt x="21170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513448" y="1623313"/>
              <a:ext cx="2449830" cy="2322195"/>
            </a:xfrm>
            <a:custGeom>
              <a:avLst/>
              <a:gdLst/>
              <a:ahLst/>
              <a:cxnLst/>
              <a:rect l="l" t="t" r="r" b="b"/>
              <a:pathLst>
                <a:path w="2449829" h="2322195">
                  <a:moveTo>
                    <a:pt x="0" y="332359"/>
                  </a:moveTo>
                  <a:lnTo>
                    <a:pt x="3604" y="283226"/>
                  </a:lnTo>
                  <a:lnTo>
                    <a:pt x="14075" y="236338"/>
                  </a:lnTo>
                  <a:lnTo>
                    <a:pt x="30897" y="192207"/>
                  </a:lnTo>
                  <a:lnTo>
                    <a:pt x="53555" y="151348"/>
                  </a:lnTo>
                  <a:lnTo>
                    <a:pt x="81536" y="114272"/>
                  </a:lnTo>
                  <a:lnTo>
                    <a:pt x="114324" y="81493"/>
                  </a:lnTo>
                  <a:lnTo>
                    <a:pt x="151404" y="53523"/>
                  </a:lnTo>
                  <a:lnTo>
                    <a:pt x="192262" y="30876"/>
                  </a:lnTo>
                  <a:lnTo>
                    <a:pt x="236384" y="14064"/>
                  </a:lnTo>
                  <a:lnTo>
                    <a:pt x="283254" y="3601"/>
                  </a:lnTo>
                  <a:lnTo>
                    <a:pt x="332358" y="0"/>
                  </a:lnTo>
                  <a:lnTo>
                    <a:pt x="408177" y="0"/>
                  </a:lnTo>
                  <a:lnTo>
                    <a:pt x="1020572" y="0"/>
                  </a:lnTo>
                  <a:lnTo>
                    <a:pt x="2117090" y="0"/>
                  </a:lnTo>
                  <a:lnTo>
                    <a:pt x="2166225" y="3601"/>
                  </a:lnTo>
                  <a:lnTo>
                    <a:pt x="2213121" y="14064"/>
                  </a:lnTo>
                  <a:lnTo>
                    <a:pt x="2257264" y="30876"/>
                  </a:lnTo>
                  <a:lnTo>
                    <a:pt x="2298138" y="53523"/>
                  </a:lnTo>
                  <a:lnTo>
                    <a:pt x="2335231" y="81493"/>
                  </a:lnTo>
                  <a:lnTo>
                    <a:pt x="2368027" y="114272"/>
                  </a:lnTo>
                  <a:lnTo>
                    <a:pt x="2396014" y="151348"/>
                  </a:lnTo>
                  <a:lnTo>
                    <a:pt x="2418676" y="192207"/>
                  </a:lnTo>
                  <a:lnTo>
                    <a:pt x="2435500" y="236338"/>
                  </a:lnTo>
                  <a:lnTo>
                    <a:pt x="2445971" y="283226"/>
                  </a:lnTo>
                  <a:lnTo>
                    <a:pt x="2449576" y="332359"/>
                  </a:lnTo>
                  <a:lnTo>
                    <a:pt x="2449576" y="1163320"/>
                  </a:lnTo>
                  <a:lnTo>
                    <a:pt x="2449576" y="1662049"/>
                  </a:lnTo>
                  <a:lnTo>
                    <a:pt x="2445971" y="1711153"/>
                  </a:lnTo>
                  <a:lnTo>
                    <a:pt x="2435500" y="1758023"/>
                  </a:lnTo>
                  <a:lnTo>
                    <a:pt x="2418676" y="1802145"/>
                  </a:lnTo>
                  <a:lnTo>
                    <a:pt x="2396014" y="1843003"/>
                  </a:lnTo>
                  <a:lnTo>
                    <a:pt x="2368027" y="1880083"/>
                  </a:lnTo>
                  <a:lnTo>
                    <a:pt x="2335231" y="1912871"/>
                  </a:lnTo>
                  <a:lnTo>
                    <a:pt x="2298138" y="1940852"/>
                  </a:lnTo>
                  <a:lnTo>
                    <a:pt x="2257264" y="1963510"/>
                  </a:lnTo>
                  <a:lnTo>
                    <a:pt x="2213121" y="1980332"/>
                  </a:lnTo>
                  <a:lnTo>
                    <a:pt x="2166225" y="1990803"/>
                  </a:lnTo>
                  <a:lnTo>
                    <a:pt x="2117090" y="1994408"/>
                  </a:lnTo>
                  <a:lnTo>
                    <a:pt x="1020572" y="1994408"/>
                  </a:lnTo>
                  <a:lnTo>
                    <a:pt x="534543" y="2322195"/>
                  </a:lnTo>
                  <a:lnTo>
                    <a:pt x="408177" y="1994408"/>
                  </a:lnTo>
                  <a:lnTo>
                    <a:pt x="332358" y="1994408"/>
                  </a:lnTo>
                  <a:lnTo>
                    <a:pt x="283254" y="1990803"/>
                  </a:lnTo>
                  <a:lnTo>
                    <a:pt x="236384" y="1980332"/>
                  </a:lnTo>
                  <a:lnTo>
                    <a:pt x="192262" y="1963510"/>
                  </a:lnTo>
                  <a:lnTo>
                    <a:pt x="151404" y="1940852"/>
                  </a:lnTo>
                  <a:lnTo>
                    <a:pt x="114324" y="1912871"/>
                  </a:lnTo>
                  <a:lnTo>
                    <a:pt x="81536" y="1880083"/>
                  </a:lnTo>
                  <a:lnTo>
                    <a:pt x="53555" y="1843003"/>
                  </a:lnTo>
                  <a:lnTo>
                    <a:pt x="30897" y="1802145"/>
                  </a:lnTo>
                  <a:lnTo>
                    <a:pt x="14075" y="1758023"/>
                  </a:lnTo>
                  <a:lnTo>
                    <a:pt x="3604" y="1711153"/>
                  </a:lnTo>
                  <a:lnTo>
                    <a:pt x="0" y="1662049"/>
                  </a:lnTo>
                  <a:lnTo>
                    <a:pt x="0" y="1163320"/>
                  </a:lnTo>
                  <a:lnTo>
                    <a:pt x="0" y="332359"/>
                  </a:lnTo>
                  <a:close/>
                </a:path>
              </a:pathLst>
            </a:custGeom>
            <a:ln w="57149">
              <a:solidFill>
                <a:srgbClr val="0D96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736206" y="1642109"/>
            <a:ext cx="2005964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2540" algn="ctr">
              <a:lnSpc>
                <a:spcPct val="100000"/>
              </a:lnSpc>
              <a:spcBef>
                <a:spcPts val="100"/>
              </a:spcBef>
            </a:pPr>
            <a:r>
              <a:rPr sz="1800" b="1" spc="-5">
                <a:latin typeface="Arial"/>
                <a:cs typeface="Arial"/>
              </a:rPr>
              <a:t>Señalar </a:t>
            </a:r>
            <a:r>
              <a:rPr sz="1800" b="1">
                <a:latin typeface="Arial"/>
                <a:cs typeface="Arial"/>
              </a:rPr>
              <a:t>domicilio </a:t>
            </a:r>
            <a:r>
              <a:rPr sz="1800" b="1" spc="5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para </a:t>
            </a:r>
            <a:r>
              <a:rPr sz="1800" b="1">
                <a:latin typeface="Arial"/>
                <a:cs typeface="Arial"/>
              </a:rPr>
              <a:t>que, </a:t>
            </a:r>
            <a:r>
              <a:rPr sz="1800" b="1" spc="-5">
                <a:latin typeface="Arial"/>
                <a:cs typeface="Arial"/>
              </a:rPr>
              <a:t>en su </a:t>
            </a:r>
            <a:r>
              <a:rPr sz="1800" b="1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caso,</a:t>
            </a:r>
            <a:r>
              <a:rPr sz="1800" b="1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se</a:t>
            </a:r>
            <a:r>
              <a:rPr sz="1800" b="1" spc="-10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te </a:t>
            </a:r>
            <a:r>
              <a:rPr sz="1800" b="1">
                <a:latin typeface="Arial"/>
                <a:cs typeface="Arial"/>
              </a:rPr>
              <a:t> notifiquen las </a:t>
            </a:r>
            <a:r>
              <a:rPr sz="1800" b="1" spc="5">
                <a:latin typeface="Arial"/>
                <a:cs typeface="Arial"/>
              </a:rPr>
              <a:t> </a:t>
            </a:r>
            <a:r>
              <a:rPr sz="1800" b="1">
                <a:latin typeface="Arial"/>
                <a:cs typeface="Arial"/>
              </a:rPr>
              <a:t>solicitudes </a:t>
            </a:r>
            <a:r>
              <a:rPr sz="1800" b="1" spc="-5">
                <a:latin typeface="Arial"/>
                <a:cs typeface="Arial"/>
              </a:rPr>
              <a:t>de </a:t>
            </a:r>
            <a:r>
              <a:rPr sz="1800" b="1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aclaraciones </a:t>
            </a:r>
            <a:r>
              <a:rPr sz="1800" b="1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cor</a:t>
            </a:r>
            <a:r>
              <a:rPr sz="1800" b="1" spc="-15">
                <a:latin typeface="Arial"/>
                <a:cs typeface="Arial"/>
              </a:rPr>
              <a:t>r</a:t>
            </a:r>
            <a:r>
              <a:rPr sz="1800" b="1" spc="-5">
                <a:latin typeface="Arial"/>
                <a:cs typeface="Arial"/>
              </a:rPr>
              <a:t>e</a:t>
            </a:r>
            <a:r>
              <a:rPr sz="1800" b="1" spc="-15">
                <a:latin typeface="Arial"/>
                <a:cs typeface="Arial"/>
              </a:rPr>
              <a:t>s</a:t>
            </a:r>
            <a:r>
              <a:rPr sz="1800" b="1">
                <a:latin typeface="Arial"/>
                <a:cs typeface="Arial"/>
              </a:rPr>
              <a:t>p</a:t>
            </a:r>
            <a:r>
              <a:rPr sz="1800" b="1" spc="5">
                <a:latin typeface="Arial"/>
                <a:cs typeface="Arial"/>
              </a:rPr>
              <a:t>o</a:t>
            </a:r>
            <a:r>
              <a:rPr sz="1800" b="1">
                <a:latin typeface="Arial"/>
                <a:cs typeface="Arial"/>
              </a:rPr>
              <a:t>n</a:t>
            </a:r>
            <a:r>
              <a:rPr sz="1800" b="1" spc="5">
                <a:latin typeface="Arial"/>
                <a:cs typeface="Arial"/>
              </a:rPr>
              <a:t>d</a:t>
            </a:r>
            <a:r>
              <a:rPr sz="1800" b="1" spc="-5">
                <a:latin typeface="Arial"/>
                <a:cs typeface="Arial"/>
              </a:rPr>
              <a:t>iente</a:t>
            </a:r>
            <a:r>
              <a:rPr sz="1800" b="1" spc="-15">
                <a:latin typeface="Arial"/>
                <a:cs typeface="Arial"/>
              </a:rPr>
              <a:t>s</a:t>
            </a:r>
            <a:r>
              <a:rPr sz="1800" b="1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0" y="1510030"/>
            <a:ext cx="6517640" cy="5296535"/>
            <a:chOff x="0" y="1510030"/>
            <a:chExt cx="6517640" cy="5296535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731772"/>
              <a:ext cx="2669697" cy="155257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3854" y="4177239"/>
              <a:ext cx="2628900" cy="262890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757170" y="4829047"/>
              <a:ext cx="56515" cy="22860"/>
            </a:xfrm>
            <a:custGeom>
              <a:avLst/>
              <a:gdLst/>
              <a:ahLst/>
              <a:cxnLst/>
              <a:rect l="l" t="t" r="r" b="b"/>
              <a:pathLst>
                <a:path w="56514" h="22860">
                  <a:moveTo>
                    <a:pt x="1397" y="0"/>
                  </a:moveTo>
                  <a:lnTo>
                    <a:pt x="0" y="17906"/>
                  </a:lnTo>
                  <a:lnTo>
                    <a:pt x="54482" y="22351"/>
                  </a:lnTo>
                  <a:lnTo>
                    <a:pt x="56006" y="4571"/>
                  </a:lnTo>
                  <a:lnTo>
                    <a:pt x="13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44116" y="4688205"/>
              <a:ext cx="933076" cy="46037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624" y="1510030"/>
              <a:ext cx="6464507" cy="3506851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243027" y="1600961"/>
            <a:ext cx="6026150" cy="2599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71115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-5">
                <a:latin typeface="Arial"/>
                <a:cs typeface="Arial"/>
              </a:rPr>
              <a:t>Realizar</a:t>
            </a:r>
            <a:r>
              <a:rPr sz="1800" b="1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el</a:t>
            </a:r>
            <a:r>
              <a:rPr sz="1800" b="1" spc="-10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proceso </a:t>
            </a:r>
            <a:r>
              <a:rPr sz="1800" b="1">
                <a:latin typeface="Arial"/>
                <a:cs typeface="Arial"/>
              </a:rPr>
              <a:t>de </a:t>
            </a:r>
            <a:r>
              <a:rPr sz="1800" b="1" spc="-5">
                <a:latin typeface="Arial"/>
                <a:cs typeface="Arial"/>
              </a:rPr>
              <a:t>entrega</a:t>
            </a:r>
            <a:r>
              <a:rPr sz="1800" b="1" spc="5">
                <a:latin typeface="Arial"/>
                <a:cs typeface="Arial"/>
              </a:rPr>
              <a:t> </a:t>
            </a:r>
            <a:r>
              <a:rPr sz="1800" b="1">
                <a:latin typeface="Arial"/>
                <a:cs typeface="Arial"/>
              </a:rPr>
              <a:t>- </a:t>
            </a:r>
            <a:r>
              <a:rPr sz="1800" b="1" spc="-484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recepción</a:t>
            </a:r>
            <a:r>
              <a:rPr sz="1800" b="1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en</a:t>
            </a:r>
            <a:r>
              <a:rPr sz="1800" b="1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forma</a:t>
            </a:r>
            <a:r>
              <a:rPr sz="1800" b="1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personal, </a:t>
            </a:r>
            <a:r>
              <a:rPr sz="1800" b="1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independientemente</a:t>
            </a:r>
            <a:r>
              <a:rPr sz="1800" b="1" spc="-10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de</a:t>
            </a:r>
            <a:r>
              <a:rPr sz="1800" b="1">
                <a:latin typeface="Arial"/>
                <a:cs typeface="Arial"/>
              </a:rPr>
              <a:t> que </a:t>
            </a:r>
            <a:r>
              <a:rPr sz="1800" b="1" spc="-5">
                <a:latin typeface="Arial"/>
                <a:cs typeface="Arial"/>
              </a:rPr>
              <a:t>te </a:t>
            </a:r>
            <a:r>
              <a:rPr sz="1800" b="1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puedes apoyar en </a:t>
            </a:r>
            <a:r>
              <a:rPr sz="1800" b="1">
                <a:latin typeface="Arial"/>
                <a:cs typeface="Arial"/>
              </a:rPr>
              <a:t>un equipo </a:t>
            </a:r>
            <a:r>
              <a:rPr sz="1800" b="1" spc="-5">
                <a:latin typeface="Arial"/>
                <a:cs typeface="Arial"/>
              </a:rPr>
              <a:t>de </a:t>
            </a:r>
            <a:r>
              <a:rPr sz="1800" b="1" spc="-490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trabajo</a:t>
            </a:r>
            <a:r>
              <a:rPr sz="1800" b="1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para</a:t>
            </a:r>
            <a:r>
              <a:rPr sz="1800" b="1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integrar</a:t>
            </a:r>
            <a:r>
              <a:rPr sz="1800" b="1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la </a:t>
            </a:r>
            <a:r>
              <a:rPr sz="1800" b="1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información y para</a:t>
            </a:r>
            <a:r>
              <a:rPr sz="1800" b="1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explicarla.</a:t>
            </a:r>
            <a:endParaRPr sz="1800">
              <a:latin typeface="Arial"/>
              <a:cs typeface="Arial"/>
            </a:endParaRPr>
          </a:p>
          <a:p>
            <a:pPr marL="12700" marR="2075814" algn="ctr">
              <a:lnSpc>
                <a:spcPct val="100000"/>
              </a:lnSpc>
              <a:spcBef>
                <a:spcPts val="825"/>
              </a:spcBef>
            </a:pPr>
            <a:r>
              <a:rPr sz="1800" b="1" spc="-5">
                <a:latin typeface="Arial"/>
                <a:cs typeface="Arial"/>
              </a:rPr>
              <a:t>Designar</a:t>
            </a:r>
            <a:r>
              <a:rPr sz="1800" b="1" spc="-10">
                <a:latin typeface="Arial"/>
                <a:cs typeface="Arial"/>
              </a:rPr>
              <a:t> </a:t>
            </a:r>
            <a:r>
              <a:rPr sz="1800" b="1">
                <a:latin typeface="Arial"/>
                <a:cs typeface="Arial"/>
              </a:rPr>
              <a:t>dos</a:t>
            </a:r>
            <a:r>
              <a:rPr sz="1800" b="1" spc="5">
                <a:latin typeface="Arial"/>
                <a:cs typeface="Arial"/>
              </a:rPr>
              <a:t> </a:t>
            </a:r>
            <a:r>
              <a:rPr sz="1800" b="1">
                <a:latin typeface="Arial"/>
                <a:cs typeface="Arial"/>
              </a:rPr>
              <a:t>testigos</a:t>
            </a:r>
            <a:r>
              <a:rPr sz="1800" b="1" spc="-15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para</a:t>
            </a:r>
            <a:r>
              <a:rPr sz="1800" b="1" spc="15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formular </a:t>
            </a:r>
            <a:r>
              <a:rPr sz="1800" b="1" spc="-484">
                <a:latin typeface="Arial"/>
                <a:cs typeface="Arial"/>
              </a:rPr>
              <a:t> </a:t>
            </a:r>
            <a:r>
              <a:rPr sz="1800" b="1">
                <a:latin typeface="Arial"/>
                <a:cs typeface="Arial"/>
              </a:rPr>
              <a:t>el </a:t>
            </a:r>
            <a:r>
              <a:rPr sz="1800" b="1" spc="-5">
                <a:latin typeface="Arial"/>
                <a:cs typeface="Arial"/>
              </a:rPr>
              <a:t>acta </a:t>
            </a:r>
            <a:r>
              <a:rPr sz="1800" b="1">
                <a:latin typeface="Arial"/>
                <a:cs typeface="Arial"/>
              </a:rPr>
              <a:t>del </a:t>
            </a:r>
            <a:r>
              <a:rPr sz="1800" b="1" spc="-5">
                <a:latin typeface="Arial"/>
                <a:cs typeface="Arial"/>
              </a:rPr>
              <a:t>proceso </a:t>
            </a:r>
            <a:r>
              <a:rPr sz="1800" b="1">
                <a:latin typeface="Arial"/>
                <a:cs typeface="Arial"/>
              </a:rPr>
              <a:t>de </a:t>
            </a:r>
            <a:r>
              <a:rPr sz="1800" b="1" spc="-5">
                <a:latin typeface="Arial"/>
                <a:cs typeface="Arial"/>
              </a:rPr>
              <a:t>entrega- </a:t>
            </a:r>
            <a:r>
              <a:rPr sz="1800" b="1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recepción.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533400" y="65473"/>
            <a:ext cx="7467600" cy="130612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6520" marR="5080" indent="900430" algn="ctr">
              <a:lnSpc>
                <a:spcPct val="100000"/>
              </a:lnSpc>
              <a:spcBef>
                <a:spcPts val="105"/>
              </a:spcBef>
            </a:pPr>
            <a:r>
              <a:rPr sz="2800" spc="-5"/>
              <a:t>¿Cuáles </a:t>
            </a:r>
            <a:r>
              <a:rPr sz="2800"/>
              <a:t>son </a:t>
            </a:r>
            <a:r>
              <a:rPr sz="2800" spc="-5"/>
              <a:t>mis responsabilidades </a:t>
            </a:r>
            <a:r>
              <a:rPr sz="2800"/>
              <a:t>y </a:t>
            </a:r>
            <a:r>
              <a:rPr sz="2800" spc="5"/>
              <a:t> </a:t>
            </a:r>
            <a:r>
              <a:rPr sz="2800" spc="-5"/>
              <a:t>obligaciones</a:t>
            </a:r>
            <a:r>
              <a:rPr sz="2800" spc="-20"/>
              <a:t> </a:t>
            </a:r>
            <a:r>
              <a:rPr sz="2800"/>
              <a:t>cuando</a:t>
            </a:r>
            <a:r>
              <a:rPr sz="2800" spc="-30"/>
              <a:t> </a:t>
            </a:r>
            <a:r>
              <a:rPr sz="2800" spc="-5"/>
              <a:t>entrego</a:t>
            </a:r>
            <a:r>
              <a:rPr sz="2800" spc="-20"/>
              <a:t> </a:t>
            </a:r>
            <a:r>
              <a:rPr sz="2800"/>
              <a:t>(sujeto</a:t>
            </a:r>
            <a:r>
              <a:rPr sz="2800" spc="-25"/>
              <a:t> </a:t>
            </a:r>
            <a:r>
              <a:rPr sz="2800" spc="-5"/>
              <a:t>obligado)?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28600" y="1451103"/>
            <a:ext cx="8991600" cy="5375455"/>
            <a:chOff x="228600" y="1451103"/>
            <a:chExt cx="8991600" cy="53754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1451103"/>
              <a:ext cx="1676400" cy="182549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76288" y="3717036"/>
              <a:ext cx="2143125" cy="214312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0035" y="3617776"/>
              <a:ext cx="4283964" cy="320878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481445" y="1950085"/>
              <a:ext cx="2738755" cy="2393315"/>
            </a:xfrm>
            <a:custGeom>
              <a:avLst/>
              <a:gdLst/>
              <a:ahLst/>
              <a:cxnLst/>
              <a:rect l="l" t="t" r="r" b="b"/>
              <a:pathLst>
                <a:path w="2738754" h="2393315">
                  <a:moveTo>
                    <a:pt x="1141094" y="1616202"/>
                  </a:moveTo>
                  <a:lnTo>
                    <a:pt x="456438" y="1616202"/>
                  </a:lnTo>
                  <a:lnTo>
                    <a:pt x="735457" y="2393315"/>
                  </a:lnTo>
                  <a:lnTo>
                    <a:pt x="1141094" y="1616202"/>
                  </a:lnTo>
                  <a:close/>
                </a:path>
                <a:path w="2738754" h="2393315">
                  <a:moveTo>
                    <a:pt x="2469261" y="0"/>
                  </a:moveTo>
                  <a:lnTo>
                    <a:pt x="269366" y="0"/>
                  </a:lnTo>
                  <a:lnTo>
                    <a:pt x="220961" y="4341"/>
                  </a:lnTo>
                  <a:lnTo>
                    <a:pt x="175396" y="16858"/>
                  </a:lnTo>
                  <a:lnTo>
                    <a:pt x="133434" y="36787"/>
                  </a:lnTo>
                  <a:lnTo>
                    <a:pt x="95837" y="63368"/>
                  </a:lnTo>
                  <a:lnTo>
                    <a:pt x="63368" y="95837"/>
                  </a:lnTo>
                  <a:lnTo>
                    <a:pt x="36787" y="133434"/>
                  </a:lnTo>
                  <a:lnTo>
                    <a:pt x="16858" y="175396"/>
                  </a:lnTo>
                  <a:lnTo>
                    <a:pt x="4341" y="220961"/>
                  </a:lnTo>
                  <a:lnTo>
                    <a:pt x="0" y="269367"/>
                  </a:lnTo>
                  <a:lnTo>
                    <a:pt x="0" y="1346835"/>
                  </a:lnTo>
                  <a:lnTo>
                    <a:pt x="4341" y="1395274"/>
                  </a:lnTo>
                  <a:lnTo>
                    <a:pt x="16858" y="1440856"/>
                  </a:lnTo>
                  <a:lnTo>
                    <a:pt x="36787" y="1482823"/>
                  </a:lnTo>
                  <a:lnTo>
                    <a:pt x="63368" y="1520416"/>
                  </a:lnTo>
                  <a:lnTo>
                    <a:pt x="95837" y="1552875"/>
                  </a:lnTo>
                  <a:lnTo>
                    <a:pt x="133434" y="1579442"/>
                  </a:lnTo>
                  <a:lnTo>
                    <a:pt x="175396" y="1599358"/>
                  </a:lnTo>
                  <a:lnTo>
                    <a:pt x="220961" y="1611864"/>
                  </a:lnTo>
                  <a:lnTo>
                    <a:pt x="269366" y="1616202"/>
                  </a:lnTo>
                  <a:lnTo>
                    <a:pt x="2469261" y="1616202"/>
                  </a:lnTo>
                  <a:lnTo>
                    <a:pt x="2517666" y="1611864"/>
                  </a:lnTo>
                  <a:lnTo>
                    <a:pt x="2563231" y="1599358"/>
                  </a:lnTo>
                  <a:lnTo>
                    <a:pt x="2605193" y="1579442"/>
                  </a:lnTo>
                  <a:lnTo>
                    <a:pt x="2642790" y="1552875"/>
                  </a:lnTo>
                  <a:lnTo>
                    <a:pt x="2675259" y="1520416"/>
                  </a:lnTo>
                  <a:lnTo>
                    <a:pt x="2701840" y="1482823"/>
                  </a:lnTo>
                  <a:lnTo>
                    <a:pt x="2721769" y="1440856"/>
                  </a:lnTo>
                  <a:lnTo>
                    <a:pt x="2734286" y="1395274"/>
                  </a:lnTo>
                  <a:lnTo>
                    <a:pt x="2738628" y="1346835"/>
                  </a:lnTo>
                  <a:lnTo>
                    <a:pt x="2738628" y="269367"/>
                  </a:lnTo>
                  <a:lnTo>
                    <a:pt x="2734286" y="220961"/>
                  </a:lnTo>
                  <a:lnTo>
                    <a:pt x="2721769" y="175396"/>
                  </a:lnTo>
                  <a:lnTo>
                    <a:pt x="2701840" y="133434"/>
                  </a:lnTo>
                  <a:lnTo>
                    <a:pt x="2675259" y="95837"/>
                  </a:lnTo>
                  <a:lnTo>
                    <a:pt x="2642790" y="63368"/>
                  </a:lnTo>
                  <a:lnTo>
                    <a:pt x="2605193" y="36787"/>
                  </a:lnTo>
                  <a:lnTo>
                    <a:pt x="2563231" y="16858"/>
                  </a:lnTo>
                  <a:lnTo>
                    <a:pt x="2517666" y="4341"/>
                  </a:lnTo>
                  <a:lnTo>
                    <a:pt x="24692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280784" y="1772793"/>
              <a:ext cx="2738755" cy="2393315"/>
            </a:xfrm>
            <a:custGeom>
              <a:avLst/>
              <a:gdLst/>
              <a:ahLst/>
              <a:cxnLst/>
              <a:rect l="l" t="t" r="r" b="b"/>
              <a:pathLst>
                <a:path w="2738754" h="2393315">
                  <a:moveTo>
                    <a:pt x="0" y="269367"/>
                  </a:moveTo>
                  <a:lnTo>
                    <a:pt x="4341" y="220961"/>
                  </a:lnTo>
                  <a:lnTo>
                    <a:pt x="16858" y="175396"/>
                  </a:lnTo>
                  <a:lnTo>
                    <a:pt x="36787" y="133434"/>
                  </a:lnTo>
                  <a:lnTo>
                    <a:pt x="63368" y="95837"/>
                  </a:lnTo>
                  <a:lnTo>
                    <a:pt x="95837" y="63368"/>
                  </a:lnTo>
                  <a:lnTo>
                    <a:pt x="133434" y="36787"/>
                  </a:lnTo>
                  <a:lnTo>
                    <a:pt x="175396" y="16858"/>
                  </a:lnTo>
                  <a:lnTo>
                    <a:pt x="220961" y="4341"/>
                  </a:lnTo>
                  <a:lnTo>
                    <a:pt x="269366" y="0"/>
                  </a:lnTo>
                  <a:lnTo>
                    <a:pt x="456438" y="0"/>
                  </a:lnTo>
                  <a:lnTo>
                    <a:pt x="1141094" y="0"/>
                  </a:lnTo>
                  <a:lnTo>
                    <a:pt x="2469261" y="0"/>
                  </a:lnTo>
                  <a:lnTo>
                    <a:pt x="2517666" y="4341"/>
                  </a:lnTo>
                  <a:lnTo>
                    <a:pt x="2563231" y="16858"/>
                  </a:lnTo>
                  <a:lnTo>
                    <a:pt x="2605193" y="36787"/>
                  </a:lnTo>
                  <a:lnTo>
                    <a:pt x="2642790" y="63368"/>
                  </a:lnTo>
                  <a:lnTo>
                    <a:pt x="2675259" y="95837"/>
                  </a:lnTo>
                  <a:lnTo>
                    <a:pt x="2701840" y="133434"/>
                  </a:lnTo>
                  <a:lnTo>
                    <a:pt x="2721769" y="175396"/>
                  </a:lnTo>
                  <a:lnTo>
                    <a:pt x="2734286" y="220961"/>
                  </a:lnTo>
                  <a:lnTo>
                    <a:pt x="2738628" y="269367"/>
                  </a:lnTo>
                  <a:lnTo>
                    <a:pt x="2738628" y="942848"/>
                  </a:lnTo>
                  <a:lnTo>
                    <a:pt x="2738628" y="1346835"/>
                  </a:lnTo>
                  <a:lnTo>
                    <a:pt x="2734286" y="1395274"/>
                  </a:lnTo>
                  <a:lnTo>
                    <a:pt x="2721769" y="1440856"/>
                  </a:lnTo>
                  <a:lnTo>
                    <a:pt x="2701840" y="1482823"/>
                  </a:lnTo>
                  <a:lnTo>
                    <a:pt x="2675259" y="1520416"/>
                  </a:lnTo>
                  <a:lnTo>
                    <a:pt x="2642790" y="1552875"/>
                  </a:lnTo>
                  <a:lnTo>
                    <a:pt x="2605193" y="1579442"/>
                  </a:lnTo>
                  <a:lnTo>
                    <a:pt x="2563231" y="1599358"/>
                  </a:lnTo>
                  <a:lnTo>
                    <a:pt x="2517666" y="1611864"/>
                  </a:lnTo>
                  <a:lnTo>
                    <a:pt x="2469261" y="1616202"/>
                  </a:lnTo>
                  <a:lnTo>
                    <a:pt x="1141094" y="1616202"/>
                  </a:lnTo>
                  <a:lnTo>
                    <a:pt x="735457" y="2393315"/>
                  </a:lnTo>
                  <a:lnTo>
                    <a:pt x="456438" y="1616202"/>
                  </a:lnTo>
                  <a:lnTo>
                    <a:pt x="269366" y="1616202"/>
                  </a:lnTo>
                  <a:lnTo>
                    <a:pt x="220961" y="1611864"/>
                  </a:lnTo>
                  <a:lnTo>
                    <a:pt x="175396" y="1599358"/>
                  </a:lnTo>
                  <a:lnTo>
                    <a:pt x="133434" y="1579442"/>
                  </a:lnTo>
                  <a:lnTo>
                    <a:pt x="95837" y="1552875"/>
                  </a:lnTo>
                  <a:lnTo>
                    <a:pt x="63368" y="1520416"/>
                  </a:lnTo>
                  <a:lnTo>
                    <a:pt x="36787" y="1482823"/>
                  </a:lnTo>
                  <a:lnTo>
                    <a:pt x="16858" y="1440856"/>
                  </a:lnTo>
                  <a:lnTo>
                    <a:pt x="4341" y="1395274"/>
                  </a:lnTo>
                  <a:lnTo>
                    <a:pt x="0" y="1346835"/>
                  </a:lnTo>
                  <a:lnTo>
                    <a:pt x="0" y="942848"/>
                  </a:lnTo>
                  <a:lnTo>
                    <a:pt x="0" y="269367"/>
                  </a:lnTo>
                  <a:close/>
                </a:path>
              </a:pathLst>
            </a:custGeom>
            <a:ln w="57150">
              <a:solidFill>
                <a:srgbClr val="0D96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514592" y="1739646"/>
            <a:ext cx="2272665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 err="1">
                <a:latin typeface="Arial"/>
                <a:cs typeface="Arial"/>
              </a:rPr>
              <a:t>Actualizar</a:t>
            </a:r>
            <a:r>
              <a:rPr sz="1800" b="1" spc="3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la 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 err="1">
                <a:latin typeface="Arial"/>
                <a:cs typeface="Arial"/>
              </a:rPr>
              <a:t>información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de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 err="1">
                <a:latin typeface="Arial"/>
                <a:cs typeface="Arial"/>
              </a:rPr>
              <a:t>tu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 err="1">
                <a:latin typeface="Arial"/>
                <a:cs typeface="Arial"/>
              </a:rPr>
              <a:t>competencia</a:t>
            </a:r>
            <a:r>
              <a:rPr sz="1800" b="1" spc="-5" dirty="0">
                <a:latin typeface="Arial"/>
                <a:cs typeface="Arial"/>
              </a:rPr>
              <a:t>, </a:t>
            </a:r>
            <a:r>
              <a:rPr sz="1800" b="1" spc="-5" dirty="0" err="1">
                <a:latin typeface="Arial"/>
                <a:cs typeface="Arial"/>
              </a:rPr>
              <a:t>así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 err="1">
                <a:latin typeface="Arial"/>
                <a:cs typeface="Arial"/>
              </a:rPr>
              <a:t>como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 err="1">
                <a:latin typeface="Arial"/>
                <a:cs typeface="Arial"/>
              </a:rPr>
              <a:t>aquella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dirty="0" err="1">
                <a:latin typeface="Arial"/>
                <a:cs typeface="Arial"/>
              </a:rPr>
              <a:t>que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 err="1">
                <a:latin typeface="Arial"/>
                <a:cs typeface="Arial"/>
              </a:rPr>
              <a:t>deba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5" dirty="0" err="1">
                <a:latin typeface="Arial"/>
                <a:cs typeface="Arial"/>
              </a:rPr>
              <a:t>incorporarse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al </a:t>
            </a:r>
            <a:r>
              <a:rPr sz="1800" b="1" spc="-495" dirty="0">
                <a:latin typeface="Arial"/>
                <a:cs typeface="Arial"/>
              </a:rPr>
              <a:t> </a:t>
            </a:r>
            <a:r>
              <a:rPr lang="es-MX" b="1" spc="-35" dirty="0" smtClean="0">
                <a:latin typeface="Arial"/>
                <a:cs typeface="Arial"/>
              </a:rPr>
              <a:t>acta de E-R .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902967" y="1469771"/>
            <a:ext cx="4430395" cy="2998470"/>
            <a:chOff x="1902967" y="1469771"/>
            <a:chExt cx="4430395" cy="2998470"/>
          </a:xfrm>
        </p:grpSpPr>
        <p:sp>
          <p:nvSpPr>
            <p:cNvPr id="12" name="object 12"/>
            <p:cNvSpPr/>
            <p:nvPr/>
          </p:nvSpPr>
          <p:spPr>
            <a:xfrm>
              <a:off x="1931542" y="1498346"/>
              <a:ext cx="4373245" cy="2941320"/>
            </a:xfrm>
            <a:custGeom>
              <a:avLst/>
              <a:gdLst/>
              <a:ahLst/>
              <a:cxnLst/>
              <a:rect l="l" t="t" r="r" b="b"/>
              <a:pathLst>
                <a:path w="4373245" h="2941320">
                  <a:moveTo>
                    <a:pt x="3644265" y="1621154"/>
                  </a:moveTo>
                  <a:lnTo>
                    <a:pt x="2550922" y="1621154"/>
                  </a:lnTo>
                  <a:lnTo>
                    <a:pt x="4326635" y="2941320"/>
                  </a:lnTo>
                  <a:lnTo>
                    <a:pt x="3644265" y="1621154"/>
                  </a:lnTo>
                  <a:close/>
                </a:path>
                <a:path w="4373245" h="2941320">
                  <a:moveTo>
                    <a:pt x="4102861" y="0"/>
                  </a:moveTo>
                  <a:lnTo>
                    <a:pt x="270129" y="0"/>
                  </a:lnTo>
                  <a:lnTo>
                    <a:pt x="221563" y="4350"/>
                  </a:lnTo>
                  <a:lnTo>
                    <a:pt x="175857" y="16895"/>
                  </a:lnTo>
                  <a:lnTo>
                    <a:pt x="133773" y="36872"/>
                  </a:lnTo>
                  <a:lnTo>
                    <a:pt x="96073" y="63518"/>
                  </a:lnTo>
                  <a:lnTo>
                    <a:pt x="63518" y="96073"/>
                  </a:lnTo>
                  <a:lnTo>
                    <a:pt x="36872" y="133773"/>
                  </a:lnTo>
                  <a:lnTo>
                    <a:pt x="16895" y="175857"/>
                  </a:lnTo>
                  <a:lnTo>
                    <a:pt x="4350" y="221563"/>
                  </a:lnTo>
                  <a:lnTo>
                    <a:pt x="0" y="270128"/>
                  </a:lnTo>
                  <a:lnTo>
                    <a:pt x="0" y="1351026"/>
                  </a:lnTo>
                  <a:lnTo>
                    <a:pt x="4350" y="1399591"/>
                  </a:lnTo>
                  <a:lnTo>
                    <a:pt x="16895" y="1445297"/>
                  </a:lnTo>
                  <a:lnTo>
                    <a:pt x="36872" y="1487381"/>
                  </a:lnTo>
                  <a:lnTo>
                    <a:pt x="63518" y="1525081"/>
                  </a:lnTo>
                  <a:lnTo>
                    <a:pt x="96073" y="1557636"/>
                  </a:lnTo>
                  <a:lnTo>
                    <a:pt x="133773" y="1584282"/>
                  </a:lnTo>
                  <a:lnTo>
                    <a:pt x="175857" y="1604259"/>
                  </a:lnTo>
                  <a:lnTo>
                    <a:pt x="221563" y="1616804"/>
                  </a:lnTo>
                  <a:lnTo>
                    <a:pt x="270129" y="1621154"/>
                  </a:lnTo>
                  <a:lnTo>
                    <a:pt x="4102861" y="1621154"/>
                  </a:lnTo>
                  <a:lnTo>
                    <a:pt x="4151427" y="1616804"/>
                  </a:lnTo>
                  <a:lnTo>
                    <a:pt x="4197133" y="1604259"/>
                  </a:lnTo>
                  <a:lnTo>
                    <a:pt x="4239217" y="1584282"/>
                  </a:lnTo>
                  <a:lnTo>
                    <a:pt x="4276917" y="1557636"/>
                  </a:lnTo>
                  <a:lnTo>
                    <a:pt x="4309472" y="1525081"/>
                  </a:lnTo>
                  <a:lnTo>
                    <a:pt x="4336118" y="1487381"/>
                  </a:lnTo>
                  <a:lnTo>
                    <a:pt x="4356095" y="1445297"/>
                  </a:lnTo>
                  <a:lnTo>
                    <a:pt x="4368640" y="1399591"/>
                  </a:lnTo>
                  <a:lnTo>
                    <a:pt x="4372991" y="1351026"/>
                  </a:lnTo>
                  <a:lnTo>
                    <a:pt x="4372991" y="270128"/>
                  </a:lnTo>
                  <a:lnTo>
                    <a:pt x="4368640" y="221563"/>
                  </a:lnTo>
                  <a:lnTo>
                    <a:pt x="4356095" y="175857"/>
                  </a:lnTo>
                  <a:lnTo>
                    <a:pt x="4336118" y="133773"/>
                  </a:lnTo>
                  <a:lnTo>
                    <a:pt x="4309472" y="96073"/>
                  </a:lnTo>
                  <a:lnTo>
                    <a:pt x="4276917" y="63518"/>
                  </a:lnTo>
                  <a:lnTo>
                    <a:pt x="4239217" y="36872"/>
                  </a:lnTo>
                  <a:lnTo>
                    <a:pt x="4197133" y="16895"/>
                  </a:lnTo>
                  <a:lnTo>
                    <a:pt x="4151427" y="4350"/>
                  </a:lnTo>
                  <a:lnTo>
                    <a:pt x="41028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931542" y="1498346"/>
              <a:ext cx="4373245" cy="2941320"/>
            </a:xfrm>
            <a:custGeom>
              <a:avLst/>
              <a:gdLst/>
              <a:ahLst/>
              <a:cxnLst/>
              <a:rect l="l" t="t" r="r" b="b"/>
              <a:pathLst>
                <a:path w="4373245" h="2941320">
                  <a:moveTo>
                    <a:pt x="0" y="270128"/>
                  </a:moveTo>
                  <a:lnTo>
                    <a:pt x="4350" y="221563"/>
                  </a:lnTo>
                  <a:lnTo>
                    <a:pt x="16895" y="175857"/>
                  </a:lnTo>
                  <a:lnTo>
                    <a:pt x="36872" y="133773"/>
                  </a:lnTo>
                  <a:lnTo>
                    <a:pt x="63518" y="96073"/>
                  </a:lnTo>
                  <a:lnTo>
                    <a:pt x="96073" y="63518"/>
                  </a:lnTo>
                  <a:lnTo>
                    <a:pt x="133773" y="36872"/>
                  </a:lnTo>
                  <a:lnTo>
                    <a:pt x="175857" y="16895"/>
                  </a:lnTo>
                  <a:lnTo>
                    <a:pt x="221563" y="4350"/>
                  </a:lnTo>
                  <a:lnTo>
                    <a:pt x="270129" y="0"/>
                  </a:lnTo>
                  <a:lnTo>
                    <a:pt x="2550922" y="0"/>
                  </a:lnTo>
                  <a:lnTo>
                    <a:pt x="3644265" y="0"/>
                  </a:lnTo>
                  <a:lnTo>
                    <a:pt x="4102861" y="0"/>
                  </a:lnTo>
                  <a:lnTo>
                    <a:pt x="4151427" y="4350"/>
                  </a:lnTo>
                  <a:lnTo>
                    <a:pt x="4197133" y="16895"/>
                  </a:lnTo>
                  <a:lnTo>
                    <a:pt x="4239217" y="36872"/>
                  </a:lnTo>
                  <a:lnTo>
                    <a:pt x="4276917" y="63518"/>
                  </a:lnTo>
                  <a:lnTo>
                    <a:pt x="4309472" y="96073"/>
                  </a:lnTo>
                  <a:lnTo>
                    <a:pt x="4336118" y="133773"/>
                  </a:lnTo>
                  <a:lnTo>
                    <a:pt x="4356095" y="175857"/>
                  </a:lnTo>
                  <a:lnTo>
                    <a:pt x="4368640" y="221563"/>
                  </a:lnTo>
                  <a:lnTo>
                    <a:pt x="4372991" y="270128"/>
                  </a:lnTo>
                  <a:lnTo>
                    <a:pt x="4372991" y="945641"/>
                  </a:lnTo>
                  <a:lnTo>
                    <a:pt x="4372991" y="1351026"/>
                  </a:lnTo>
                  <a:lnTo>
                    <a:pt x="4368640" y="1399591"/>
                  </a:lnTo>
                  <a:lnTo>
                    <a:pt x="4356095" y="1445297"/>
                  </a:lnTo>
                  <a:lnTo>
                    <a:pt x="4336118" y="1487381"/>
                  </a:lnTo>
                  <a:lnTo>
                    <a:pt x="4309472" y="1525081"/>
                  </a:lnTo>
                  <a:lnTo>
                    <a:pt x="4276917" y="1557636"/>
                  </a:lnTo>
                  <a:lnTo>
                    <a:pt x="4239217" y="1584282"/>
                  </a:lnTo>
                  <a:lnTo>
                    <a:pt x="4197133" y="1604259"/>
                  </a:lnTo>
                  <a:lnTo>
                    <a:pt x="4151427" y="1616804"/>
                  </a:lnTo>
                  <a:lnTo>
                    <a:pt x="4102861" y="1621154"/>
                  </a:lnTo>
                  <a:lnTo>
                    <a:pt x="3644265" y="1621154"/>
                  </a:lnTo>
                  <a:lnTo>
                    <a:pt x="4326635" y="2941320"/>
                  </a:lnTo>
                  <a:lnTo>
                    <a:pt x="2550922" y="1621154"/>
                  </a:lnTo>
                  <a:lnTo>
                    <a:pt x="270129" y="1621154"/>
                  </a:lnTo>
                  <a:lnTo>
                    <a:pt x="221563" y="1616804"/>
                  </a:lnTo>
                  <a:lnTo>
                    <a:pt x="175857" y="1604259"/>
                  </a:lnTo>
                  <a:lnTo>
                    <a:pt x="133773" y="1584282"/>
                  </a:lnTo>
                  <a:lnTo>
                    <a:pt x="96073" y="1557636"/>
                  </a:lnTo>
                  <a:lnTo>
                    <a:pt x="63518" y="1525081"/>
                  </a:lnTo>
                  <a:lnTo>
                    <a:pt x="36872" y="1487381"/>
                  </a:lnTo>
                  <a:lnTo>
                    <a:pt x="16895" y="1445297"/>
                  </a:lnTo>
                  <a:lnTo>
                    <a:pt x="4350" y="1399591"/>
                  </a:lnTo>
                  <a:lnTo>
                    <a:pt x="0" y="1351026"/>
                  </a:lnTo>
                  <a:lnTo>
                    <a:pt x="0" y="945641"/>
                  </a:lnTo>
                  <a:lnTo>
                    <a:pt x="0" y="270128"/>
                  </a:lnTo>
                  <a:close/>
                </a:path>
              </a:pathLst>
            </a:custGeom>
            <a:ln w="57150">
              <a:solidFill>
                <a:srgbClr val="2356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289810" y="1467434"/>
            <a:ext cx="36569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>
                <a:latin typeface="Arial"/>
                <a:cs typeface="Arial"/>
              </a:rPr>
              <a:t>Apegarte</a:t>
            </a:r>
            <a:r>
              <a:rPr sz="1800" b="1" spc="50">
                <a:latin typeface="Arial"/>
                <a:cs typeface="Arial"/>
              </a:rPr>
              <a:t> </a:t>
            </a:r>
            <a:r>
              <a:rPr sz="1800" b="1">
                <a:latin typeface="Arial"/>
                <a:cs typeface="Arial"/>
              </a:rPr>
              <a:t>a</a:t>
            </a:r>
            <a:r>
              <a:rPr sz="1800" b="1" spc="-10">
                <a:latin typeface="Arial"/>
                <a:cs typeface="Arial"/>
              </a:rPr>
              <a:t> </a:t>
            </a:r>
            <a:r>
              <a:rPr sz="1800" b="1">
                <a:latin typeface="Arial"/>
                <a:cs typeface="Arial"/>
              </a:rPr>
              <a:t>los</a:t>
            </a:r>
            <a:r>
              <a:rPr sz="1800" b="1" spc="-15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plazos</a:t>
            </a:r>
            <a:r>
              <a:rPr sz="1800" b="1" spc="-20">
                <a:latin typeface="Arial"/>
                <a:cs typeface="Arial"/>
              </a:rPr>
              <a:t> </a:t>
            </a:r>
            <a:r>
              <a:rPr sz="1800" b="1">
                <a:latin typeface="Arial"/>
                <a:cs typeface="Arial"/>
              </a:rPr>
              <a:t>de </a:t>
            </a:r>
            <a:r>
              <a:rPr sz="1800" b="1" spc="-5">
                <a:latin typeface="Arial"/>
                <a:cs typeface="Arial"/>
              </a:rPr>
              <a:t>entrega,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091689" y="1742059"/>
            <a:ext cx="405130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1800" b="1" spc="-5">
                <a:latin typeface="Arial"/>
                <a:cs typeface="Arial"/>
              </a:rPr>
              <a:t>fechas</a:t>
            </a:r>
            <a:r>
              <a:rPr sz="1800" b="1" spc="5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de</a:t>
            </a:r>
            <a:r>
              <a:rPr sz="1800" b="1" spc="-10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corte</a:t>
            </a:r>
            <a:r>
              <a:rPr sz="1800" b="1" spc="5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de información, </a:t>
            </a:r>
            <a:r>
              <a:rPr sz="1800" b="1">
                <a:latin typeface="Arial"/>
                <a:cs typeface="Arial"/>
              </a:rPr>
              <a:t> </a:t>
            </a:r>
            <a:r>
              <a:rPr sz="1800" b="1" spc="-10">
                <a:latin typeface="Arial"/>
                <a:cs typeface="Arial"/>
              </a:rPr>
              <a:t>actividades</a:t>
            </a:r>
            <a:r>
              <a:rPr sz="1800" b="1" spc="30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de</a:t>
            </a:r>
            <a:r>
              <a:rPr sz="1800" b="1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planeación del </a:t>
            </a:r>
            <a:r>
              <a:rPr sz="1800" b="1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proceso </a:t>
            </a:r>
            <a:r>
              <a:rPr sz="1800" b="1">
                <a:latin typeface="Arial"/>
                <a:cs typeface="Arial"/>
              </a:rPr>
              <a:t>de </a:t>
            </a:r>
            <a:r>
              <a:rPr sz="1800" b="1" spc="-5">
                <a:latin typeface="Arial"/>
                <a:cs typeface="Arial"/>
              </a:rPr>
              <a:t>entrega</a:t>
            </a:r>
            <a:r>
              <a:rPr sz="1800" b="1">
                <a:latin typeface="Arial"/>
                <a:cs typeface="Arial"/>
              </a:rPr>
              <a:t> -</a:t>
            </a:r>
            <a:r>
              <a:rPr sz="1800" b="1" spc="5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recepción</a:t>
            </a:r>
            <a:r>
              <a:rPr sz="1800" b="1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y </a:t>
            </a:r>
            <a:r>
              <a:rPr sz="1800" b="1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demás</a:t>
            </a:r>
            <a:r>
              <a:rPr sz="1800" b="1" spc="10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formalidades</a:t>
            </a:r>
            <a:r>
              <a:rPr sz="1800" b="1">
                <a:latin typeface="Arial"/>
                <a:cs typeface="Arial"/>
              </a:rPr>
              <a:t> que</a:t>
            </a:r>
            <a:r>
              <a:rPr sz="1800" b="1" spc="-10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se pudieran </a:t>
            </a:r>
            <a:r>
              <a:rPr sz="1800" b="1" spc="-484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establecer</a:t>
            </a:r>
            <a:r>
              <a:rPr sz="1800" b="1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para</a:t>
            </a:r>
            <a:r>
              <a:rPr sz="1800" b="1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este</a:t>
            </a:r>
            <a:r>
              <a:rPr sz="1800" b="1">
                <a:latin typeface="Arial"/>
                <a:cs typeface="Arial"/>
              </a:rPr>
              <a:t> propósito.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94957" y="3360420"/>
            <a:ext cx="5469890" cy="1340485"/>
            <a:chOff x="294957" y="3360420"/>
            <a:chExt cx="5469890" cy="1340485"/>
          </a:xfrm>
        </p:grpSpPr>
        <p:sp>
          <p:nvSpPr>
            <p:cNvPr id="17" name="object 17"/>
            <p:cNvSpPr/>
            <p:nvPr/>
          </p:nvSpPr>
          <p:spPr>
            <a:xfrm>
              <a:off x="323532" y="3388995"/>
              <a:ext cx="5412740" cy="1283335"/>
            </a:xfrm>
            <a:custGeom>
              <a:avLst/>
              <a:gdLst/>
              <a:ahLst/>
              <a:cxnLst/>
              <a:rect l="l" t="t" r="r" b="b"/>
              <a:pathLst>
                <a:path w="5412740" h="1283335">
                  <a:moveTo>
                    <a:pt x="4483243" y="960119"/>
                  </a:moveTo>
                  <a:lnTo>
                    <a:pt x="3654107" y="960119"/>
                  </a:lnTo>
                  <a:lnTo>
                    <a:pt x="5412549" y="1282953"/>
                  </a:lnTo>
                  <a:lnTo>
                    <a:pt x="4483243" y="960119"/>
                  </a:lnTo>
                  <a:close/>
                </a:path>
                <a:path w="5412740" h="1283335">
                  <a:moveTo>
                    <a:pt x="3462083" y="0"/>
                  </a:moveTo>
                  <a:lnTo>
                    <a:pt x="192023" y="0"/>
                  </a:lnTo>
                  <a:lnTo>
                    <a:pt x="147992" y="5071"/>
                  </a:lnTo>
                  <a:lnTo>
                    <a:pt x="107574" y="19518"/>
                  </a:lnTo>
                  <a:lnTo>
                    <a:pt x="71920" y="42187"/>
                  </a:lnTo>
                  <a:lnTo>
                    <a:pt x="42183" y="71925"/>
                  </a:lnTo>
                  <a:lnTo>
                    <a:pt x="19516" y="107579"/>
                  </a:lnTo>
                  <a:lnTo>
                    <a:pt x="5071" y="147996"/>
                  </a:lnTo>
                  <a:lnTo>
                    <a:pt x="0" y="192024"/>
                  </a:lnTo>
                  <a:lnTo>
                    <a:pt x="0" y="960119"/>
                  </a:lnTo>
                  <a:lnTo>
                    <a:pt x="5071" y="1004147"/>
                  </a:lnTo>
                  <a:lnTo>
                    <a:pt x="19516" y="1044564"/>
                  </a:lnTo>
                  <a:lnTo>
                    <a:pt x="42183" y="1080218"/>
                  </a:lnTo>
                  <a:lnTo>
                    <a:pt x="71920" y="1109956"/>
                  </a:lnTo>
                  <a:lnTo>
                    <a:pt x="107574" y="1132625"/>
                  </a:lnTo>
                  <a:lnTo>
                    <a:pt x="147992" y="1147072"/>
                  </a:lnTo>
                  <a:lnTo>
                    <a:pt x="192023" y="1152143"/>
                  </a:lnTo>
                  <a:lnTo>
                    <a:pt x="3462083" y="1152143"/>
                  </a:lnTo>
                  <a:lnTo>
                    <a:pt x="3506110" y="1147072"/>
                  </a:lnTo>
                  <a:lnTo>
                    <a:pt x="3546527" y="1132625"/>
                  </a:lnTo>
                  <a:lnTo>
                    <a:pt x="3582181" y="1109956"/>
                  </a:lnTo>
                  <a:lnTo>
                    <a:pt x="3611919" y="1080218"/>
                  </a:lnTo>
                  <a:lnTo>
                    <a:pt x="3634588" y="1044564"/>
                  </a:lnTo>
                  <a:lnTo>
                    <a:pt x="3649035" y="1004147"/>
                  </a:lnTo>
                  <a:lnTo>
                    <a:pt x="3654107" y="960119"/>
                  </a:lnTo>
                  <a:lnTo>
                    <a:pt x="4483243" y="960119"/>
                  </a:lnTo>
                  <a:lnTo>
                    <a:pt x="3654107" y="672083"/>
                  </a:lnTo>
                  <a:lnTo>
                    <a:pt x="3654107" y="192024"/>
                  </a:lnTo>
                  <a:lnTo>
                    <a:pt x="3649035" y="147996"/>
                  </a:lnTo>
                  <a:lnTo>
                    <a:pt x="3634588" y="107579"/>
                  </a:lnTo>
                  <a:lnTo>
                    <a:pt x="3611919" y="71925"/>
                  </a:lnTo>
                  <a:lnTo>
                    <a:pt x="3582181" y="42187"/>
                  </a:lnTo>
                  <a:lnTo>
                    <a:pt x="3546527" y="19518"/>
                  </a:lnTo>
                  <a:lnTo>
                    <a:pt x="3506110" y="5071"/>
                  </a:lnTo>
                  <a:lnTo>
                    <a:pt x="34620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23532" y="3388995"/>
              <a:ext cx="5412740" cy="1283335"/>
            </a:xfrm>
            <a:custGeom>
              <a:avLst/>
              <a:gdLst/>
              <a:ahLst/>
              <a:cxnLst/>
              <a:rect l="l" t="t" r="r" b="b"/>
              <a:pathLst>
                <a:path w="5412740" h="1283335">
                  <a:moveTo>
                    <a:pt x="0" y="192024"/>
                  </a:moveTo>
                  <a:lnTo>
                    <a:pt x="5071" y="147996"/>
                  </a:lnTo>
                  <a:lnTo>
                    <a:pt x="19516" y="107579"/>
                  </a:lnTo>
                  <a:lnTo>
                    <a:pt x="42183" y="71925"/>
                  </a:lnTo>
                  <a:lnTo>
                    <a:pt x="71920" y="42187"/>
                  </a:lnTo>
                  <a:lnTo>
                    <a:pt x="107574" y="19518"/>
                  </a:lnTo>
                  <a:lnTo>
                    <a:pt x="147992" y="5071"/>
                  </a:lnTo>
                  <a:lnTo>
                    <a:pt x="192023" y="0"/>
                  </a:lnTo>
                  <a:lnTo>
                    <a:pt x="2131631" y="0"/>
                  </a:lnTo>
                  <a:lnTo>
                    <a:pt x="3045142" y="0"/>
                  </a:lnTo>
                  <a:lnTo>
                    <a:pt x="3462083" y="0"/>
                  </a:lnTo>
                  <a:lnTo>
                    <a:pt x="3506110" y="5071"/>
                  </a:lnTo>
                  <a:lnTo>
                    <a:pt x="3546527" y="19518"/>
                  </a:lnTo>
                  <a:lnTo>
                    <a:pt x="3582181" y="42187"/>
                  </a:lnTo>
                  <a:lnTo>
                    <a:pt x="3611919" y="71925"/>
                  </a:lnTo>
                  <a:lnTo>
                    <a:pt x="3634588" y="107579"/>
                  </a:lnTo>
                  <a:lnTo>
                    <a:pt x="3649035" y="147996"/>
                  </a:lnTo>
                  <a:lnTo>
                    <a:pt x="3654107" y="192024"/>
                  </a:lnTo>
                  <a:lnTo>
                    <a:pt x="3654107" y="672083"/>
                  </a:lnTo>
                  <a:lnTo>
                    <a:pt x="5412549" y="1282953"/>
                  </a:lnTo>
                  <a:lnTo>
                    <a:pt x="3654107" y="960119"/>
                  </a:lnTo>
                  <a:lnTo>
                    <a:pt x="3649035" y="1004147"/>
                  </a:lnTo>
                  <a:lnTo>
                    <a:pt x="3634588" y="1044564"/>
                  </a:lnTo>
                  <a:lnTo>
                    <a:pt x="3611919" y="1080218"/>
                  </a:lnTo>
                  <a:lnTo>
                    <a:pt x="3582181" y="1109956"/>
                  </a:lnTo>
                  <a:lnTo>
                    <a:pt x="3546527" y="1132625"/>
                  </a:lnTo>
                  <a:lnTo>
                    <a:pt x="3506110" y="1147072"/>
                  </a:lnTo>
                  <a:lnTo>
                    <a:pt x="3462083" y="1152143"/>
                  </a:lnTo>
                  <a:lnTo>
                    <a:pt x="3045142" y="1152143"/>
                  </a:lnTo>
                  <a:lnTo>
                    <a:pt x="2131631" y="1152143"/>
                  </a:lnTo>
                  <a:lnTo>
                    <a:pt x="192023" y="1152143"/>
                  </a:lnTo>
                  <a:lnTo>
                    <a:pt x="147992" y="1147072"/>
                  </a:lnTo>
                  <a:lnTo>
                    <a:pt x="107574" y="1132625"/>
                  </a:lnTo>
                  <a:lnTo>
                    <a:pt x="71920" y="1109956"/>
                  </a:lnTo>
                  <a:lnTo>
                    <a:pt x="42183" y="1080218"/>
                  </a:lnTo>
                  <a:lnTo>
                    <a:pt x="19516" y="1044564"/>
                  </a:lnTo>
                  <a:lnTo>
                    <a:pt x="5071" y="1004147"/>
                  </a:lnTo>
                  <a:lnTo>
                    <a:pt x="0" y="960119"/>
                  </a:lnTo>
                  <a:lnTo>
                    <a:pt x="0" y="672083"/>
                  </a:lnTo>
                  <a:lnTo>
                    <a:pt x="0" y="192024"/>
                  </a:lnTo>
                  <a:close/>
                </a:path>
              </a:pathLst>
            </a:custGeom>
            <a:ln w="57150">
              <a:solidFill>
                <a:srgbClr val="0D96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12470" y="3398646"/>
            <a:ext cx="327596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1800" b="1" spc="-5">
                <a:latin typeface="Arial"/>
                <a:cs typeface="Arial"/>
              </a:rPr>
              <a:t>Presentar </a:t>
            </a:r>
            <a:r>
              <a:rPr sz="1800" b="1">
                <a:latin typeface="Arial"/>
                <a:cs typeface="Arial"/>
              </a:rPr>
              <a:t>tu </a:t>
            </a:r>
            <a:r>
              <a:rPr sz="1800" b="1" spc="-5">
                <a:latin typeface="Arial"/>
                <a:cs typeface="Arial"/>
              </a:rPr>
              <a:t>Declaración</a:t>
            </a:r>
            <a:r>
              <a:rPr sz="1800" b="1" spc="10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de </a:t>
            </a:r>
            <a:r>
              <a:rPr sz="1800" b="1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Situación</a:t>
            </a:r>
            <a:r>
              <a:rPr sz="1800" b="1" spc="5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Patrimonial</a:t>
            </a:r>
            <a:r>
              <a:rPr sz="1800" b="1" spc="5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dentro </a:t>
            </a:r>
            <a:r>
              <a:rPr sz="1800" b="1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de </a:t>
            </a:r>
            <a:r>
              <a:rPr sz="1800" b="1">
                <a:latin typeface="Arial"/>
                <a:cs typeface="Arial"/>
              </a:rPr>
              <a:t>los</a:t>
            </a:r>
            <a:r>
              <a:rPr sz="1800" b="1" spc="-15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30</a:t>
            </a:r>
            <a:r>
              <a:rPr sz="1800" b="1" spc="-10">
                <a:latin typeface="Arial"/>
                <a:cs typeface="Arial"/>
              </a:rPr>
              <a:t> </a:t>
            </a:r>
            <a:r>
              <a:rPr sz="1800" b="1">
                <a:latin typeface="Arial"/>
                <a:cs typeface="Arial"/>
              </a:rPr>
              <a:t>días</a:t>
            </a:r>
            <a:r>
              <a:rPr sz="1800" b="1" spc="-10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posteriores a</a:t>
            </a:r>
            <a:r>
              <a:rPr sz="1800" b="1" spc="-10">
                <a:latin typeface="Arial"/>
                <a:cs typeface="Arial"/>
              </a:rPr>
              <a:t> </a:t>
            </a:r>
            <a:r>
              <a:rPr sz="1800" b="1">
                <a:latin typeface="Arial"/>
                <a:cs typeface="Arial"/>
              </a:rPr>
              <a:t>la </a:t>
            </a:r>
            <a:r>
              <a:rPr sz="1800" b="1" spc="-484">
                <a:latin typeface="Arial"/>
                <a:cs typeface="Arial"/>
              </a:rPr>
              <a:t> </a:t>
            </a:r>
            <a:r>
              <a:rPr sz="1800" b="1">
                <a:latin typeface="Arial"/>
                <a:cs typeface="Arial"/>
              </a:rPr>
              <a:t>conclusión</a:t>
            </a:r>
            <a:r>
              <a:rPr sz="1800" b="1" spc="-20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del</a:t>
            </a:r>
            <a:r>
              <a:rPr sz="1800" b="1" spc="5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encargo.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066800" y="141673"/>
            <a:ext cx="7467600" cy="130612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3345" marR="5080" indent="900430" algn="ctr">
              <a:lnSpc>
                <a:spcPct val="100000"/>
              </a:lnSpc>
              <a:spcBef>
                <a:spcPts val="105"/>
              </a:spcBef>
            </a:pPr>
            <a:r>
              <a:rPr sz="2800" spc="-5" dirty="0"/>
              <a:t>¿</a:t>
            </a:r>
            <a:r>
              <a:rPr sz="2800" spc="-5" dirty="0" err="1"/>
              <a:t>Cuáles</a:t>
            </a:r>
            <a:r>
              <a:rPr sz="2800" spc="-5" dirty="0"/>
              <a:t> </a:t>
            </a:r>
            <a:r>
              <a:rPr sz="2800" dirty="0"/>
              <a:t>son </a:t>
            </a:r>
            <a:r>
              <a:rPr sz="2800" spc="-5" dirty="0" err="1"/>
              <a:t>mis</a:t>
            </a:r>
            <a:r>
              <a:rPr sz="2800" spc="-5" dirty="0"/>
              <a:t> </a:t>
            </a:r>
            <a:r>
              <a:rPr sz="2800" spc="-5" dirty="0" err="1"/>
              <a:t>responsabilidades</a:t>
            </a:r>
            <a:r>
              <a:rPr sz="2800" spc="-5" dirty="0"/>
              <a:t> </a:t>
            </a:r>
            <a:r>
              <a:rPr sz="2800" dirty="0"/>
              <a:t>y </a:t>
            </a:r>
            <a:r>
              <a:rPr sz="2800" spc="5" dirty="0"/>
              <a:t> </a:t>
            </a:r>
            <a:r>
              <a:rPr sz="2800" spc="-5" dirty="0" err="1"/>
              <a:t>obligaciones</a:t>
            </a:r>
            <a:r>
              <a:rPr sz="2800" spc="-20" dirty="0"/>
              <a:t> </a:t>
            </a:r>
            <a:r>
              <a:rPr sz="2800" dirty="0" err="1"/>
              <a:t>cuando</a:t>
            </a:r>
            <a:r>
              <a:rPr sz="2800" spc="-30" dirty="0"/>
              <a:t> </a:t>
            </a:r>
            <a:r>
              <a:rPr sz="2800" spc="-5" dirty="0" err="1"/>
              <a:t>entrego</a:t>
            </a:r>
            <a:r>
              <a:rPr sz="2800" spc="-20" dirty="0"/>
              <a:t> </a:t>
            </a:r>
            <a:r>
              <a:rPr sz="2800" dirty="0"/>
              <a:t>(</a:t>
            </a:r>
            <a:r>
              <a:rPr sz="2800" dirty="0" err="1"/>
              <a:t>sujeto</a:t>
            </a:r>
            <a:r>
              <a:rPr sz="2800" spc="-25" dirty="0"/>
              <a:t> </a:t>
            </a:r>
            <a:r>
              <a:rPr sz="2800" spc="-5" dirty="0" err="1"/>
              <a:t>obligado</a:t>
            </a:r>
            <a:r>
              <a:rPr sz="2800" spc="-5" dirty="0"/>
              <a:t>)?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133600" y="6248400"/>
            <a:ext cx="47244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dirty="0" err="1">
                <a:solidFill>
                  <a:srgbClr val="7030A0"/>
                </a:solidFill>
                <a:latin typeface="Arial"/>
                <a:cs typeface="Arial"/>
              </a:rPr>
              <a:t>https://</a:t>
            </a:r>
            <a:r>
              <a:rPr lang="es-MX" dirty="0" err="1" smtClean="0">
                <a:solidFill>
                  <a:srgbClr val="7030A0"/>
                </a:solidFill>
                <a:latin typeface="Arial"/>
                <a:cs typeface="Arial"/>
              </a:rPr>
              <a:t>declaranet.nl.gob.mx/montemorelos</a:t>
            </a:r>
            <a:r>
              <a:rPr lang="es-MX" dirty="0" smtClean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endParaRPr sz="1800" dirty="0">
              <a:solidFill>
                <a:srgbClr val="7030A0"/>
              </a:solidFill>
              <a:latin typeface="Arial"/>
              <a:cs typeface="Arial"/>
            </a:endParaRPr>
          </a:p>
        </p:txBody>
      </p:sp>
      <p:pic>
        <p:nvPicPr>
          <p:cNvPr id="23" name="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30445" y="5209666"/>
            <a:ext cx="998347" cy="107551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28440" y="3314191"/>
            <a:ext cx="1390650" cy="111442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72135" y="228600"/>
            <a:ext cx="8114665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845819">
              <a:lnSpc>
                <a:spcPct val="100000"/>
              </a:lnSpc>
              <a:spcBef>
                <a:spcPts val="105"/>
              </a:spcBef>
            </a:pPr>
            <a:r>
              <a:rPr sz="2800" b="1" spc="-5">
                <a:latin typeface="Arial"/>
                <a:cs typeface="Arial"/>
              </a:rPr>
              <a:t>¿Cuáles </a:t>
            </a:r>
            <a:r>
              <a:rPr sz="2800" b="1">
                <a:latin typeface="Arial"/>
                <a:cs typeface="Arial"/>
              </a:rPr>
              <a:t>son mis </a:t>
            </a:r>
            <a:r>
              <a:rPr sz="2800" b="1" spc="-5">
                <a:latin typeface="Arial"/>
                <a:cs typeface="Arial"/>
              </a:rPr>
              <a:t>responsabilidades </a:t>
            </a:r>
            <a:r>
              <a:rPr sz="2800" b="1">
                <a:latin typeface="Arial"/>
                <a:cs typeface="Arial"/>
              </a:rPr>
              <a:t>y </a:t>
            </a:r>
            <a:r>
              <a:rPr sz="2800" b="1" spc="5">
                <a:latin typeface="Arial"/>
                <a:cs typeface="Arial"/>
              </a:rPr>
              <a:t> </a:t>
            </a:r>
            <a:r>
              <a:rPr sz="2800" b="1" spc="-5">
                <a:latin typeface="Arial"/>
                <a:cs typeface="Arial"/>
              </a:rPr>
              <a:t>obligaciones</a:t>
            </a:r>
            <a:r>
              <a:rPr sz="2800" b="1" spc="-25">
                <a:latin typeface="Arial"/>
                <a:cs typeface="Arial"/>
              </a:rPr>
              <a:t> </a:t>
            </a:r>
            <a:r>
              <a:rPr sz="2800" b="1" spc="-5">
                <a:latin typeface="Arial"/>
                <a:cs typeface="Arial"/>
              </a:rPr>
              <a:t>cuando</a:t>
            </a:r>
            <a:r>
              <a:rPr sz="2800" b="1" spc="-10">
                <a:latin typeface="Arial"/>
                <a:cs typeface="Arial"/>
              </a:rPr>
              <a:t> </a:t>
            </a:r>
            <a:r>
              <a:rPr sz="2800" b="1" spc="-5">
                <a:latin typeface="Arial"/>
                <a:cs typeface="Arial"/>
              </a:rPr>
              <a:t>recibo</a:t>
            </a:r>
            <a:r>
              <a:rPr sz="2800" b="1">
                <a:latin typeface="Arial"/>
                <a:cs typeface="Arial"/>
              </a:rPr>
              <a:t> </a:t>
            </a:r>
            <a:r>
              <a:rPr sz="2800" b="1" spc="-5">
                <a:latin typeface="Arial"/>
                <a:cs typeface="Arial"/>
              </a:rPr>
              <a:t>(sujeto</a:t>
            </a:r>
            <a:r>
              <a:rPr sz="2800" b="1" spc="-10">
                <a:latin typeface="Arial"/>
                <a:cs typeface="Arial"/>
              </a:rPr>
              <a:t> </a:t>
            </a:r>
            <a:r>
              <a:rPr sz="2800" b="1" spc="-5">
                <a:latin typeface="Arial"/>
                <a:cs typeface="Arial"/>
              </a:rPr>
              <a:t>receptor)?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0" y="2307335"/>
            <a:ext cx="3528695" cy="4529455"/>
            <a:chOff x="0" y="2307335"/>
            <a:chExt cx="3528695" cy="452945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479372"/>
              <a:ext cx="3528441" cy="335739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1294" y="2335910"/>
              <a:ext cx="2586990" cy="1610995"/>
            </a:xfrm>
            <a:custGeom>
              <a:avLst/>
              <a:gdLst/>
              <a:ahLst/>
              <a:cxnLst/>
              <a:rect l="l" t="t" r="r" b="b"/>
              <a:pathLst>
                <a:path w="2586990" h="1610995">
                  <a:moveTo>
                    <a:pt x="1077702" y="1093089"/>
                  </a:moveTo>
                  <a:lnTo>
                    <a:pt x="431082" y="1093089"/>
                  </a:lnTo>
                  <a:lnTo>
                    <a:pt x="1151972" y="1610995"/>
                  </a:lnTo>
                  <a:lnTo>
                    <a:pt x="1077702" y="1093089"/>
                  </a:lnTo>
                  <a:close/>
                </a:path>
                <a:path w="2586990" h="1610995">
                  <a:moveTo>
                    <a:pt x="2404344" y="0"/>
                  </a:moveTo>
                  <a:lnTo>
                    <a:pt x="182187" y="0"/>
                  </a:lnTo>
                  <a:lnTo>
                    <a:pt x="133754" y="6505"/>
                  </a:lnTo>
                  <a:lnTo>
                    <a:pt x="90233" y="24868"/>
                  </a:lnTo>
                  <a:lnTo>
                    <a:pt x="53360" y="53355"/>
                  </a:lnTo>
                  <a:lnTo>
                    <a:pt x="24873" y="90235"/>
                  </a:lnTo>
                  <a:lnTo>
                    <a:pt x="6507" y="133776"/>
                  </a:lnTo>
                  <a:lnTo>
                    <a:pt x="0" y="182244"/>
                  </a:lnTo>
                  <a:lnTo>
                    <a:pt x="17" y="910971"/>
                  </a:lnTo>
                  <a:lnTo>
                    <a:pt x="6507" y="959312"/>
                  </a:lnTo>
                  <a:lnTo>
                    <a:pt x="24873" y="1002853"/>
                  </a:lnTo>
                  <a:lnTo>
                    <a:pt x="53360" y="1039733"/>
                  </a:lnTo>
                  <a:lnTo>
                    <a:pt x="90233" y="1068220"/>
                  </a:lnTo>
                  <a:lnTo>
                    <a:pt x="133754" y="1086583"/>
                  </a:lnTo>
                  <a:lnTo>
                    <a:pt x="182187" y="1093089"/>
                  </a:lnTo>
                  <a:lnTo>
                    <a:pt x="2404344" y="1093089"/>
                  </a:lnTo>
                  <a:lnTo>
                    <a:pt x="2452760" y="1086583"/>
                  </a:lnTo>
                  <a:lnTo>
                    <a:pt x="2496264" y="1068220"/>
                  </a:lnTo>
                  <a:lnTo>
                    <a:pt x="2533122" y="1039733"/>
                  </a:lnTo>
                  <a:lnTo>
                    <a:pt x="2561599" y="1002853"/>
                  </a:lnTo>
                  <a:lnTo>
                    <a:pt x="2579957" y="959312"/>
                  </a:lnTo>
                  <a:lnTo>
                    <a:pt x="2586445" y="910971"/>
                  </a:lnTo>
                  <a:lnTo>
                    <a:pt x="2586462" y="182244"/>
                  </a:lnTo>
                  <a:lnTo>
                    <a:pt x="2579957" y="133776"/>
                  </a:lnTo>
                  <a:lnTo>
                    <a:pt x="2561599" y="90235"/>
                  </a:lnTo>
                  <a:lnTo>
                    <a:pt x="2533122" y="53355"/>
                  </a:lnTo>
                  <a:lnTo>
                    <a:pt x="2496264" y="24868"/>
                  </a:lnTo>
                  <a:lnTo>
                    <a:pt x="2452760" y="6505"/>
                  </a:lnTo>
                  <a:lnTo>
                    <a:pt x="24043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294" y="2335910"/>
              <a:ext cx="2586990" cy="1610995"/>
            </a:xfrm>
            <a:custGeom>
              <a:avLst/>
              <a:gdLst/>
              <a:ahLst/>
              <a:cxnLst/>
              <a:rect l="l" t="t" r="r" b="b"/>
              <a:pathLst>
                <a:path w="2586990" h="1610995">
                  <a:moveTo>
                    <a:pt x="0" y="182244"/>
                  </a:moveTo>
                  <a:lnTo>
                    <a:pt x="6507" y="133776"/>
                  </a:lnTo>
                  <a:lnTo>
                    <a:pt x="24873" y="90235"/>
                  </a:lnTo>
                  <a:lnTo>
                    <a:pt x="53360" y="53355"/>
                  </a:lnTo>
                  <a:lnTo>
                    <a:pt x="90233" y="24868"/>
                  </a:lnTo>
                  <a:lnTo>
                    <a:pt x="133754" y="6505"/>
                  </a:lnTo>
                  <a:lnTo>
                    <a:pt x="182187" y="0"/>
                  </a:lnTo>
                  <a:lnTo>
                    <a:pt x="431082" y="0"/>
                  </a:lnTo>
                  <a:lnTo>
                    <a:pt x="1077702" y="0"/>
                  </a:lnTo>
                  <a:lnTo>
                    <a:pt x="2404344" y="0"/>
                  </a:lnTo>
                  <a:lnTo>
                    <a:pt x="2452760" y="6505"/>
                  </a:lnTo>
                  <a:lnTo>
                    <a:pt x="2496264" y="24868"/>
                  </a:lnTo>
                  <a:lnTo>
                    <a:pt x="2533122" y="53355"/>
                  </a:lnTo>
                  <a:lnTo>
                    <a:pt x="2561599" y="90235"/>
                  </a:lnTo>
                  <a:lnTo>
                    <a:pt x="2579957" y="133776"/>
                  </a:lnTo>
                  <a:lnTo>
                    <a:pt x="2586462" y="182244"/>
                  </a:lnTo>
                  <a:lnTo>
                    <a:pt x="2586462" y="637666"/>
                  </a:lnTo>
                  <a:lnTo>
                    <a:pt x="2586462" y="910971"/>
                  </a:lnTo>
                  <a:lnTo>
                    <a:pt x="2586462" y="910843"/>
                  </a:lnTo>
                  <a:lnTo>
                    <a:pt x="2579957" y="959312"/>
                  </a:lnTo>
                  <a:lnTo>
                    <a:pt x="2561599" y="1002853"/>
                  </a:lnTo>
                  <a:lnTo>
                    <a:pt x="2533122" y="1039733"/>
                  </a:lnTo>
                  <a:lnTo>
                    <a:pt x="2496264" y="1068220"/>
                  </a:lnTo>
                  <a:lnTo>
                    <a:pt x="2452760" y="1086583"/>
                  </a:lnTo>
                  <a:lnTo>
                    <a:pt x="2404344" y="1093089"/>
                  </a:lnTo>
                  <a:lnTo>
                    <a:pt x="1077702" y="1093089"/>
                  </a:lnTo>
                  <a:lnTo>
                    <a:pt x="1151972" y="1610995"/>
                  </a:lnTo>
                  <a:lnTo>
                    <a:pt x="431082" y="1093089"/>
                  </a:lnTo>
                  <a:lnTo>
                    <a:pt x="182187" y="1093089"/>
                  </a:lnTo>
                  <a:lnTo>
                    <a:pt x="133754" y="1086583"/>
                  </a:lnTo>
                  <a:lnTo>
                    <a:pt x="90233" y="1068220"/>
                  </a:lnTo>
                  <a:lnTo>
                    <a:pt x="53360" y="1039733"/>
                  </a:lnTo>
                  <a:lnTo>
                    <a:pt x="24873" y="1002853"/>
                  </a:lnTo>
                  <a:lnTo>
                    <a:pt x="6507" y="959312"/>
                  </a:lnTo>
                  <a:lnTo>
                    <a:pt x="0" y="910843"/>
                  </a:lnTo>
                  <a:lnTo>
                    <a:pt x="0" y="910971"/>
                  </a:lnTo>
                  <a:lnTo>
                    <a:pt x="0" y="637666"/>
                  </a:lnTo>
                  <a:lnTo>
                    <a:pt x="0" y="182244"/>
                  </a:lnTo>
                  <a:close/>
                </a:path>
              </a:pathLst>
            </a:custGeom>
            <a:ln w="57150">
              <a:solidFill>
                <a:srgbClr val="0D96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97002" y="2315717"/>
            <a:ext cx="227393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800" b="1" spc="-5">
                <a:latin typeface="Arial"/>
                <a:cs typeface="Arial"/>
              </a:rPr>
              <a:t>Participar en el </a:t>
            </a:r>
            <a:r>
              <a:rPr sz="1800" b="1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proceso</a:t>
            </a:r>
            <a:r>
              <a:rPr sz="1800" b="1" spc="-20">
                <a:latin typeface="Arial"/>
                <a:cs typeface="Arial"/>
              </a:rPr>
              <a:t> </a:t>
            </a:r>
            <a:r>
              <a:rPr sz="1800" b="1">
                <a:latin typeface="Arial"/>
                <a:cs typeface="Arial"/>
              </a:rPr>
              <a:t>de</a:t>
            </a:r>
            <a:r>
              <a:rPr sz="1800" b="1" spc="-15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entrega</a:t>
            </a:r>
            <a:r>
              <a:rPr sz="1800" b="1" spc="-15">
                <a:latin typeface="Arial"/>
                <a:cs typeface="Arial"/>
              </a:rPr>
              <a:t> </a:t>
            </a:r>
            <a:r>
              <a:rPr sz="1800" b="1">
                <a:latin typeface="Arial"/>
                <a:cs typeface="Arial"/>
              </a:rPr>
              <a:t>- </a:t>
            </a:r>
            <a:r>
              <a:rPr sz="1800" b="1" spc="-484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recepción en forma </a:t>
            </a:r>
            <a:r>
              <a:rPr sz="1800" b="1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personal.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651760" y="1456182"/>
            <a:ext cx="3028950" cy="2305685"/>
            <a:chOff x="2651760" y="1456182"/>
            <a:chExt cx="3028950" cy="2305685"/>
          </a:xfrm>
        </p:grpSpPr>
        <p:sp>
          <p:nvSpPr>
            <p:cNvPr id="11" name="object 11"/>
            <p:cNvSpPr/>
            <p:nvPr/>
          </p:nvSpPr>
          <p:spPr>
            <a:xfrm>
              <a:off x="2680335" y="1484757"/>
              <a:ext cx="2971800" cy="2248535"/>
            </a:xfrm>
            <a:custGeom>
              <a:avLst/>
              <a:gdLst/>
              <a:ahLst/>
              <a:cxnLst/>
              <a:rect l="l" t="t" r="r" b="b"/>
              <a:pathLst>
                <a:path w="2971800" h="2248535">
                  <a:moveTo>
                    <a:pt x="1363979" y="1663191"/>
                  </a:moveTo>
                  <a:lnTo>
                    <a:pt x="674877" y="1663191"/>
                  </a:lnTo>
                  <a:lnTo>
                    <a:pt x="0" y="2248026"/>
                  </a:lnTo>
                  <a:lnTo>
                    <a:pt x="1363979" y="1663191"/>
                  </a:lnTo>
                  <a:close/>
                </a:path>
                <a:path w="2971800" h="2248535">
                  <a:moveTo>
                    <a:pt x="2694559" y="0"/>
                  </a:moveTo>
                  <a:lnTo>
                    <a:pt x="492632" y="0"/>
                  </a:lnTo>
                  <a:lnTo>
                    <a:pt x="442824" y="4465"/>
                  </a:lnTo>
                  <a:lnTo>
                    <a:pt x="395943" y="17339"/>
                  </a:lnTo>
                  <a:lnTo>
                    <a:pt x="352773" y="37841"/>
                  </a:lnTo>
                  <a:lnTo>
                    <a:pt x="314096" y="65188"/>
                  </a:lnTo>
                  <a:lnTo>
                    <a:pt x="280696" y="98599"/>
                  </a:lnTo>
                  <a:lnTo>
                    <a:pt x="253355" y="137291"/>
                  </a:lnTo>
                  <a:lnTo>
                    <a:pt x="232857" y="180484"/>
                  </a:lnTo>
                  <a:lnTo>
                    <a:pt x="219984" y="227394"/>
                  </a:lnTo>
                  <a:lnTo>
                    <a:pt x="215519" y="277240"/>
                  </a:lnTo>
                  <a:lnTo>
                    <a:pt x="215519" y="1386077"/>
                  </a:lnTo>
                  <a:lnTo>
                    <a:pt x="219984" y="1435886"/>
                  </a:lnTo>
                  <a:lnTo>
                    <a:pt x="232857" y="1482767"/>
                  </a:lnTo>
                  <a:lnTo>
                    <a:pt x="253355" y="1525937"/>
                  </a:lnTo>
                  <a:lnTo>
                    <a:pt x="280696" y="1564614"/>
                  </a:lnTo>
                  <a:lnTo>
                    <a:pt x="314096" y="1598014"/>
                  </a:lnTo>
                  <a:lnTo>
                    <a:pt x="352773" y="1625355"/>
                  </a:lnTo>
                  <a:lnTo>
                    <a:pt x="395943" y="1645853"/>
                  </a:lnTo>
                  <a:lnTo>
                    <a:pt x="442824" y="1658726"/>
                  </a:lnTo>
                  <a:lnTo>
                    <a:pt x="492632" y="1663191"/>
                  </a:lnTo>
                  <a:lnTo>
                    <a:pt x="2694559" y="1663191"/>
                  </a:lnTo>
                  <a:lnTo>
                    <a:pt x="2744405" y="1658726"/>
                  </a:lnTo>
                  <a:lnTo>
                    <a:pt x="2791315" y="1645853"/>
                  </a:lnTo>
                  <a:lnTo>
                    <a:pt x="2834508" y="1625355"/>
                  </a:lnTo>
                  <a:lnTo>
                    <a:pt x="2873200" y="1598014"/>
                  </a:lnTo>
                  <a:lnTo>
                    <a:pt x="2906611" y="1564614"/>
                  </a:lnTo>
                  <a:lnTo>
                    <a:pt x="2933958" y="1525937"/>
                  </a:lnTo>
                  <a:lnTo>
                    <a:pt x="2954460" y="1482767"/>
                  </a:lnTo>
                  <a:lnTo>
                    <a:pt x="2967334" y="1435886"/>
                  </a:lnTo>
                  <a:lnTo>
                    <a:pt x="2971800" y="1386077"/>
                  </a:lnTo>
                  <a:lnTo>
                    <a:pt x="2971800" y="277240"/>
                  </a:lnTo>
                  <a:lnTo>
                    <a:pt x="2967334" y="227394"/>
                  </a:lnTo>
                  <a:lnTo>
                    <a:pt x="2954460" y="180484"/>
                  </a:lnTo>
                  <a:lnTo>
                    <a:pt x="2933958" y="137291"/>
                  </a:lnTo>
                  <a:lnTo>
                    <a:pt x="2906611" y="98599"/>
                  </a:lnTo>
                  <a:lnTo>
                    <a:pt x="2873200" y="65188"/>
                  </a:lnTo>
                  <a:lnTo>
                    <a:pt x="2834508" y="37841"/>
                  </a:lnTo>
                  <a:lnTo>
                    <a:pt x="2791315" y="17339"/>
                  </a:lnTo>
                  <a:lnTo>
                    <a:pt x="2744405" y="4465"/>
                  </a:lnTo>
                  <a:lnTo>
                    <a:pt x="26945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680335" y="1484757"/>
              <a:ext cx="2971800" cy="2248535"/>
            </a:xfrm>
            <a:custGeom>
              <a:avLst/>
              <a:gdLst/>
              <a:ahLst/>
              <a:cxnLst/>
              <a:rect l="l" t="t" r="r" b="b"/>
              <a:pathLst>
                <a:path w="2971800" h="2248535">
                  <a:moveTo>
                    <a:pt x="215519" y="277240"/>
                  </a:moveTo>
                  <a:lnTo>
                    <a:pt x="219984" y="227394"/>
                  </a:lnTo>
                  <a:lnTo>
                    <a:pt x="232857" y="180484"/>
                  </a:lnTo>
                  <a:lnTo>
                    <a:pt x="253355" y="137291"/>
                  </a:lnTo>
                  <a:lnTo>
                    <a:pt x="280696" y="98599"/>
                  </a:lnTo>
                  <a:lnTo>
                    <a:pt x="314096" y="65188"/>
                  </a:lnTo>
                  <a:lnTo>
                    <a:pt x="352773" y="37841"/>
                  </a:lnTo>
                  <a:lnTo>
                    <a:pt x="395943" y="17339"/>
                  </a:lnTo>
                  <a:lnTo>
                    <a:pt x="442824" y="4465"/>
                  </a:lnTo>
                  <a:lnTo>
                    <a:pt x="492632" y="0"/>
                  </a:lnTo>
                  <a:lnTo>
                    <a:pt x="674877" y="0"/>
                  </a:lnTo>
                  <a:lnTo>
                    <a:pt x="1363979" y="0"/>
                  </a:lnTo>
                  <a:lnTo>
                    <a:pt x="2694559" y="0"/>
                  </a:lnTo>
                  <a:lnTo>
                    <a:pt x="2744405" y="4465"/>
                  </a:lnTo>
                  <a:lnTo>
                    <a:pt x="2791315" y="17339"/>
                  </a:lnTo>
                  <a:lnTo>
                    <a:pt x="2834508" y="37841"/>
                  </a:lnTo>
                  <a:lnTo>
                    <a:pt x="2873200" y="65188"/>
                  </a:lnTo>
                  <a:lnTo>
                    <a:pt x="2906611" y="98599"/>
                  </a:lnTo>
                  <a:lnTo>
                    <a:pt x="2933958" y="137291"/>
                  </a:lnTo>
                  <a:lnTo>
                    <a:pt x="2954460" y="180484"/>
                  </a:lnTo>
                  <a:lnTo>
                    <a:pt x="2967334" y="227394"/>
                  </a:lnTo>
                  <a:lnTo>
                    <a:pt x="2971800" y="277240"/>
                  </a:lnTo>
                  <a:lnTo>
                    <a:pt x="2971800" y="970279"/>
                  </a:lnTo>
                  <a:lnTo>
                    <a:pt x="2971800" y="1386077"/>
                  </a:lnTo>
                  <a:lnTo>
                    <a:pt x="2967334" y="1435886"/>
                  </a:lnTo>
                  <a:lnTo>
                    <a:pt x="2954460" y="1482767"/>
                  </a:lnTo>
                  <a:lnTo>
                    <a:pt x="2933958" y="1525937"/>
                  </a:lnTo>
                  <a:lnTo>
                    <a:pt x="2906611" y="1564614"/>
                  </a:lnTo>
                  <a:lnTo>
                    <a:pt x="2873200" y="1598014"/>
                  </a:lnTo>
                  <a:lnTo>
                    <a:pt x="2834508" y="1625355"/>
                  </a:lnTo>
                  <a:lnTo>
                    <a:pt x="2791315" y="1645853"/>
                  </a:lnTo>
                  <a:lnTo>
                    <a:pt x="2744405" y="1658726"/>
                  </a:lnTo>
                  <a:lnTo>
                    <a:pt x="2694559" y="1663191"/>
                  </a:lnTo>
                  <a:lnTo>
                    <a:pt x="1363979" y="1663191"/>
                  </a:lnTo>
                  <a:lnTo>
                    <a:pt x="0" y="2248026"/>
                  </a:lnTo>
                  <a:lnTo>
                    <a:pt x="674877" y="1663191"/>
                  </a:lnTo>
                  <a:lnTo>
                    <a:pt x="492632" y="1663191"/>
                  </a:lnTo>
                  <a:lnTo>
                    <a:pt x="442824" y="1658726"/>
                  </a:lnTo>
                  <a:lnTo>
                    <a:pt x="395943" y="1645853"/>
                  </a:lnTo>
                  <a:lnTo>
                    <a:pt x="352773" y="1625355"/>
                  </a:lnTo>
                  <a:lnTo>
                    <a:pt x="314096" y="1598014"/>
                  </a:lnTo>
                  <a:lnTo>
                    <a:pt x="280696" y="1564614"/>
                  </a:lnTo>
                  <a:lnTo>
                    <a:pt x="253355" y="1525937"/>
                  </a:lnTo>
                  <a:lnTo>
                    <a:pt x="232857" y="1482767"/>
                  </a:lnTo>
                  <a:lnTo>
                    <a:pt x="219984" y="1435886"/>
                  </a:lnTo>
                  <a:lnTo>
                    <a:pt x="215519" y="1386077"/>
                  </a:lnTo>
                  <a:lnTo>
                    <a:pt x="215519" y="970279"/>
                  </a:lnTo>
                  <a:lnTo>
                    <a:pt x="215519" y="277240"/>
                  </a:lnTo>
                  <a:close/>
                </a:path>
              </a:pathLst>
            </a:custGeom>
            <a:ln w="57150">
              <a:solidFill>
                <a:srgbClr val="2356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200145" y="1474978"/>
            <a:ext cx="21463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1800" b="1" spc="-10">
                <a:latin typeface="Arial"/>
                <a:cs typeface="Arial"/>
              </a:rPr>
              <a:t>Revisar</a:t>
            </a:r>
            <a:r>
              <a:rPr sz="1800" b="1" spc="20">
                <a:latin typeface="Arial"/>
                <a:cs typeface="Arial"/>
              </a:rPr>
              <a:t> </a:t>
            </a:r>
            <a:r>
              <a:rPr sz="1800" b="1">
                <a:latin typeface="Arial"/>
                <a:cs typeface="Arial"/>
              </a:rPr>
              <a:t>los</a:t>
            </a:r>
            <a:r>
              <a:rPr sz="1800" b="1" spc="-20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bienes, </a:t>
            </a:r>
            <a:r>
              <a:rPr sz="1800" b="1" spc="-484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recursos,</a:t>
            </a:r>
            <a:r>
              <a:rPr sz="1800" b="1" spc="-25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informes, </a:t>
            </a:r>
            <a:r>
              <a:rPr sz="1800" b="1" spc="-484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documentos,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120898" y="2298319"/>
            <a:ext cx="23069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-10">
                <a:latin typeface="Arial"/>
                <a:cs typeface="Arial"/>
              </a:rPr>
              <a:t>archivos, </a:t>
            </a:r>
            <a:r>
              <a:rPr sz="1800" b="1" spc="-5">
                <a:latin typeface="Arial"/>
                <a:cs typeface="Arial"/>
              </a:rPr>
              <a:t>inventarios </a:t>
            </a:r>
            <a:r>
              <a:rPr sz="1800" b="1" spc="-490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y expedientes </a:t>
            </a:r>
            <a:r>
              <a:rPr sz="1800" b="1">
                <a:latin typeface="Arial"/>
                <a:cs typeface="Arial"/>
              </a:rPr>
              <a:t>que </a:t>
            </a:r>
            <a:r>
              <a:rPr sz="1800" b="1" spc="-5">
                <a:latin typeface="Arial"/>
                <a:cs typeface="Arial"/>
              </a:rPr>
              <a:t>te </a:t>
            </a:r>
            <a:r>
              <a:rPr sz="1800" b="1" spc="-490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sean</a:t>
            </a:r>
            <a:r>
              <a:rPr sz="1800" b="1" spc="-10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entregados.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081527" y="2392298"/>
            <a:ext cx="6066790" cy="4088765"/>
            <a:chOff x="3081527" y="2392298"/>
            <a:chExt cx="6066790" cy="4088765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81522" y="3851973"/>
              <a:ext cx="2628900" cy="262890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81527" y="2392298"/>
              <a:ext cx="6066408" cy="2865501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6025388" y="2400680"/>
            <a:ext cx="295846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-5">
                <a:latin typeface="Arial"/>
                <a:cs typeface="Arial"/>
              </a:rPr>
              <a:t>Designar</a:t>
            </a:r>
            <a:r>
              <a:rPr sz="1800" b="1" spc="-15">
                <a:latin typeface="Arial"/>
                <a:cs typeface="Arial"/>
              </a:rPr>
              <a:t> </a:t>
            </a:r>
            <a:r>
              <a:rPr sz="1800" b="1">
                <a:latin typeface="Arial"/>
                <a:cs typeface="Arial"/>
              </a:rPr>
              <a:t>dos</a:t>
            </a:r>
            <a:r>
              <a:rPr sz="1800" b="1" spc="-5">
                <a:latin typeface="Arial"/>
                <a:cs typeface="Arial"/>
              </a:rPr>
              <a:t> testigos</a:t>
            </a:r>
            <a:r>
              <a:rPr sz="1800" b="1" spc="-10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para </a:t>
            </a:r>
            <a:r>
              <a:rPr sz="1800" b="1" spc="-484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formular </a:t>
            </a:r>
            <a:r>
              <a:rPr sz="1800" b="1" spc="-10">
                <a:latin typeface="Arial"/>
                <a:cs typeface="Arial"/>
              </a:rPr>
              <a:t>el</a:t>
            </a:r>
            <a:r>
              <a:rPr sz="1800" b="1" spc="5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acta del </a:t>
            </a:r>
            <a:r>
              <a:rPr sz="1800" b="1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proceso </a:t>
            </a:r>
            <a:r>
              <a:rPr sz="1800" b="1">
                <a:latin typeface="Arial"/>
                <a:cs typeface="Arial"/>
              </a:rPr>
              <a:t>de </a:t>
            </a:r>
            <a:r>
              <a:rPr sz="1800" b="1" spc="-5">
                <a:latin typeface="Arial"/>
                <a:cs typeface="Arial"/>
              </a:rPr>
              <a:t>entrega- </a:t>
            </a:r>
            <a:r>
              <a:rPr sz="1800" b="1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recepción.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8"/>
          <p:cNvGrpSpPr/>
          <p:nvPr/>
        </p:nvGrpSpPr>
        <p:grpSpPr>
          <a:xfrm>
            <a:off x="5790" y="1456182"/>
            <a:ext cx="8915400" cy="4448175"/>
            <a:chOff x="5790" y="1456182"/>
            <a:chExt cx="8915400" cy="444817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90" y="2101951"/>
              <a:ext cx="4286123" cy="377380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63395" y="2994660"/>
              <a:ext cx="1744979" cy="188671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901312" y="1484757"/>
              <a:ext cx="4991735" cy="4391025"/>
            </a:xfrm>
            <a:custGeom>
              <a:avLst/>
              <a:gdLst/>
              <a:ahLst/>
              <a:cxnLst/>
              <a:rect l="l" t="t" r="r" b="b"/>
              <a:pathLst>
                <a:path w="4991734" h="4391025">
                  <a:moveTo>
                    <a:pt x="4277106" y="0"/>
                  </a:moveTo>
                  <a:lnTo>
                    <a:pt x="1420749" y="0"/>
                  </a:lnTo>
                  <a:lnTo>
                    <a:pt x="1371863" y="1647"/>
                  </a:lnTo>
                  <a:lnTo>
                    <a:pt x="1323860" y="6520"/>
                  </a:lnTo>
                  <a:lnTo>
                    <a:pt x="1276846" y="14510"/>
                  </a:lnTo>
                  <a:lnTo>
                    <a:pt x="1230929" y="25513"/>
                  </a:lnTo>
                  <a:lnTo>
                    <a:pt x="1186214" y="39421"/>
                  </a:lnTo>
                  <a:lnTo>
                    <a:pt x="1142807" y="56128"/>
                  </a:lnTo>
                  <a:lnTo>
                    <a:pt x="1100816" y="75527"/>
                  </a:lnTo>
                  <a:lnTo>
                    <a:pt x="1060346" y="97512"/>
                  </a:lnTo>
                  <a:lnTo>
                    <a:pt x="1021504" y="121977"/>
                  </a:lnTo>
                  <a:lnTo>
                    <a:pt x="984397" y="148815"/>
                  </a:lnTo>
                  <a:lnTo>
                    <a:pt x="949131" y="177919"/>
                  </a:lnTo>
                  <a:lnTo>
                    <a:pt x="915812" y="209184"/>
                  </a:lnTo>
                  <a:lnTo>
                    <a:pt x="884547" y="242503"/>
                  </a:lnTo>
                  <a:lnTo>
                    <a:pt x="855443" y="277769"/>
                  </a:lnTo>
                  <a:lnTo>
                    <a:pt x="828605" y="314876"/>
                  </a:lnTo>
                  <a:lnTo>
                    <a:pt x="804140" y="353718"/>
                  </a:lnTo>
                  <a:lnTo>
                    <a:pt x="782155" y="394188"/>
                  </a:lnTo>
                  <a:lnTo>
                    <a:pt x="762756" y="436179"/>
                  </a:lnTo>
                  <a:lnTo>
                    <a:pt x="746049" y="479586"/>
                  </a:lnTo>
                  <a:lnTo>
                    <a:pt x="732141" y="524301"/>
                  </a:lnTo>
                  <a:lnTo>
                    <a:pt x="721138" y="570218"/>
                  </a:lnTo>
                  <a:lnTo>
                    <a:pt x="713148" y="617232"/>
                  </a:lnTo>
                  <a:lnTo>
                    <a:pt x="708275" y="665235"/>
                  </a:lnTo>
                  <a:lnTo>
                    <a:pt x="706627" y="714120"/>
                  </a:lnTo>
                  <a:lnTo>
                    <a:pt x="706627" y="2561462"/>
                  </a:lnTo>
                  <a:lnTo>
                    <a:pt x="0" y="2648711"/>
                  </a:lnTo>
                  <a:lnTo>
                    <a:pt x="706627" y="3659124"/>
                  </a:lnTo>
                  <a:lnTo>
                    <a:pt x="706627" y="3676904"/>
                  </a:lnTo>
                  <a:lnTo>
                    <a:pt x="708275" y="3725789"/>
                  </a:lnTo>
                  <a:lnTo>
                    <a:pt x="713148" y="3773792"/>
                  </a:lnTo>
                  <a:lnTo>
                    <a:pt x="721138" y="3820805"/>
                  </a:lnTo>
                  <a:lnTo>
                    <a:pt x="732141" y="3866721"/>
                  </a:lnTo>
                  <a:lnTo>
                    <a:pt x="746049" y="3911436"/>
                  </a:lnTo>
                  <a:lnTo>
                    <a:pt x="762756" y="3954841"/>
                  </a:lnTo>
                  <a:lnTo>
                    <a:pt x="782155" y="3996831"/>
                  </a:lnTo>
                  <a:lnTo>
                    <a:pt x="804140" y="4037299"/>
                  </a:lnTo>
                  <a:lnTo>
                    <a:pt x="828605" y="4076140"/>
                  </a:lnTo>
                  <a:lnTo>
                    <a:pt x="855443" y="4113245"/>
                  </a:lnTo>
                  <a:lnTo>
                    <a:pt x="884547" y="4148510"/>
                  </a:lnTo>
                  <a:lnTo>
                    <a:pt x="915812" y="4181827"/>
                  </a:lnTo>
                  <a:lnTo>
                    <a:pt x="949131" y="4213090"/>
                  </a:lnTo>
                  <a:lnTo>
                    <a:pt x="984397" y="4242193"/>
                  </a:lnTo>
                  <a:lnTo>
                    <a:pt x="1021504" y="4269030"/>
                  </a:lnTo>
                  <a:lnTo>
                    <a:pt x="1060346" y="4293493"/>
                  </a:lnTo>
                  <a:lnTo>
                    <a:pt x="1100816" y="4315477"/>
                  </a:lnTo>
                  <a:lnTo>
                    <a:pt x="1142807" y="4334875"/>
                  </a:lnTo>
                  <a:lnTo>
                    <a:pt x="1186214" y="4351581"/>
                  </a:lnTo>
                  <a:lnTo>
                    <a:pt x="1230929" y="4365488"/>
                  </a:lnTo>
                  <a:lnTo>
                    <a:pt x="1276846" y="4376489"/>
                  </a:lnTo>
                  <a:lnTo>
                    <a:pt x="1323860" y="4384479"/>
                  </a:lnTo>
                  <a:lnTo>
                    <a:pt x="1371863" y="4389351"/>
                  </a:lnTo>
                  <a:lnTo>
                    <a:pt x="1420749" y="4390999"/>
                  </a:lnTo>
                  <a:lnTo>
                    <a:pt x="4277106" y="4390999"/>
                  </a:lnTo>
                  <a:lnTo>
                    <a:pt x="4325991" y="4389351"/>
                  </a:lnTo>
                  <a:lnTo>
                    <a:pt x="4373994" y="4384479"/>
                  </a:lnTo>
                  <a:lnTo>
                    <a:pt x="4421008" y="4376489"/>
                  </a:lnTo>
                  <a:lnTo>
                    <a:pt x="4466925" y="4365488"/>
                  </a:lnTo>
                  <a:lnTo>
                    <a:pt x="4511640" y="4351581"/>
                  </a:lnTo>
                  <a:lnTo>
                    <a:pt x="4555047" y="4334875"/>
                  </a:lnTo>
                  <a:lnTo>
                    <a:pt x="4597038" y="4315477"/>
                  </a:lnTo>
                  <a:lnTo>
                    <a:pt x="4637508" y="4293493"/>
                  </a:lnTo>
                  <a:lnTo>
                    <a:pt x="4676350" y="4269030"/>
                  </a:lnTo>
                  <a:lnTo>
                    <a:pt x="4713457" y="4242193"/>
                  </a:lnTo>
                  <a:lnTo>
                    <a:pt x="4748723" y="4213090"/>
                  </a:lnTo>
                  <a:lnTo>
                    <a:pt x="4782042" y="4181827"/>
                  </a:lnTo>
                  <a:lnTo>
                    <a:pt x="4813307" y="4148510"/>
                  </a:lnTo>
                  <a:lnTo>
                    <a:pt x="4842411" y="4113245"/>
                  </a:lnTo>
                  <a:lnTo>
                    <a:pt x="4869249" y="4076140"/>
                  </a:lnTo>
                  <a:lnTo>
                    <a:pt x="4893714" y="4037299"/>
                  </a:lnTo>
                  <a:lnTo>
                    <a:pt x="4915699" y="3996831"/>
                  </a:lnTo>
                  <a:lnTo>
                    <a:pt x="4935098" y="3954841"/>
                  </a:lnTo>
                  <a:lnTo>
                    <a:pt x="4951805" y="3911436"/>
                  </a:lnTo>
                  <a:lnTo>
                    <a:pt x="4965713" y="3866721"/>
                  </a:lnTo>
                  <a:lnTo>
                    <a:pt x="4976716" y="3820805"/>
                  </a:lnTo>
                  <a:lnTo>
                    <a:pt x="4984706" y="3773792"/>
                  </a:lnTo>
                  <a:lnTo>
                    <a:pt x="4989579" y="3725789"/>
                  </a:lnTo>
                  <a:lnTo>
                    <a:pt x="4991227" y="3676904"/>
                  </a:lnTo>
                  <a:lnTo>
                    <a:pt x="4991227" y="714120"/>
                  </a:lnTo>
                  <a:lnTo>
                    <a:pt x="4989579" y="665235"/>
                  </a:lnTo>
                  <a:lnTo>
                    <a:pt x="4984706" y="617232"/>
                  </a:lnTo>
                  <a:lnTo>
                    <a:pt x="4976716" y="570218"/>
                  </a:lnTo>
                  <a:lnTo>
                    <a:pt x="4965713" y="524301"/>
                  </a:lnTo>
                  <a:lnTo>
                    <a:pt x="4951805" y="479586"/>
                  </a:lnTo>
                  <a:lnTo>
                    <a:pt x="4935098" y="436179"/>
                  </a:lnTo>
                  <a:lnTo>
                    <a:pt x="4915699" y="394188"/>
                  </a:lnTo>
                  <a:lnTo>
                    <a:pt x="4893714" y="353718"/>
                  </a:lnTo>
                  <a:lnTo>
                    <a:pt x="4869249" y="314876"/>
                  </a:lnTo>
                  <a:lnTo>
                    <a:pt x="4842411" y="277769"/>
                  </a:lnTo>
                  <a:lnTo>
                    <a:pt x="4813307" y="242503"/>
                  </a:lnTo>
                  <a:lnTo>
                    <a:pt x="4782042" y="209184"/>
                  </a:lnTo>
                  <a:lnTo>
                    <a:pt x="4748723" y="177919"/>
                  </a:lnTo>
                  <a:lnTo>
                    <a:pt x="4713457" y="148815"/>
                  </a:lnTo>
                  <a:lnTo>
                    <a:pt x="4676350" y="121977"/>
                  </a:lnTo>
                  <a:lnTo>
                    <a:pt x="4637508" y="97512"/>
                  </a:lnTo>
                  <a:lnTo>
                    <a:pt x="4597038" y="75527"/>
                  </a:lnTo>
                  <a:lnTo>
                    <a:pt x="4555047" y="56128"/>
                  </a:lnTo>
                  <a:lnTo>
                    <a:pt x="4511640" y="39421"/>
                  </a:lnTo>
                  <a:lnTo>
                    <a:pt x="4466925" y="25513"/>
                  </a:lnTo>
                  <a:lnTo>
                    <a:pt x="4421008" y="14510"/>
                  </a:lnTo>
                  <a:lnTo>
                    <a:pt x="4373994" y="6520"/>
                  </a:lnTo>
                  <a:lnTo>
                    <a:pt x="4325991" y="1647"/>
                  </a:lnTo>
                  <a:lnTo>
                    <a:pt x="42771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01312" y="1484757"/>
              <a:ext cx="4991735" cy="4391025"/>
            </a:xfrm>
            <a:custGeom>
              <a:avLst/>
              <a:gdLst/>
              <a:ahLst/>
              <a:cxnLst/>
              <a:rect l="l" t="t" r="r" b="b"/>
              <a:pathLst>
                <a:path w="4991734" h="4391025">
                  <a:moveTo>
                    <a:pt x="706627" y="714120"/>
                  </a:moveTo>
                  <a:lnTo>
                    <a:pt x="708275" y="665235"/>
                  </a:lnTo>
                  <a:lnTo>
                    <a:pt x="713148" y="617232"/>
                  </a:lnTo>
                  <a:lnTo>
                    <a:pt x="721138" y="570218"/>
                  </a:lnTo>
                  <a:lnTo>
                    <a:pt x="732141" y="524301"/>
                  </a:lnTo>
                  <a:lnTo>
                    <a:pt x="746049" y="479586"/>
                  </a:lnTo>
                  <a:lnTo>
                    <a:pt x="762756" y="436179"/>
                  </a:lnTo>
                  <a:lnTo>
                    <a:pt x="782155" y="394188"/>
                  </a:lnTo>
                  <a:lnTo>
                    <a:pt x="804140" y="353718"/>
                  </a:lnTo>
                  <a:lnTo>
                    <a:pt x="828605" y="314876"/>
                  </a:lnTo>
                  <a:lnTo>
                    <a:pt x="855443" y="277769"/>
                  </a:lnTo>
                  <a:lnTo>
                    <a:pt x="884547" y="242503"/>
                  </a:lnTo>
                  <a:lnTo>
                    <a:pt x="915812" y="209184"/>
                  </a:lnTo>
                  <a:lnTo>
                    <a:pt x="949131" y="177919"/>
                  </a:lnTo>
                  <a:lnTo>
                    <a:pt x="984397" y="148815"/>
                  </a:lnTo>
                  <a:lnTo>
                    <a:pt x="1021504" y="121977"/>
                  </a:lnTo>
                  <a:lnTo>
                    <a:pt x="1060346" y="97512"/>
                  </a:lnTo>
                  <a:lnTo>
                    <a:pt x="1100816" y="75527"/>
                  </a:lnTo>
                  <a:lnTo>
                    <a:pt x="1142807" y="56128"/>
                  </a:lnTo>
                  <a:lnTo>
                    <a:pt x="1186214" y="39421"/>
                  </a:lnTo>
                  <a:lnTo>
                    <a:pt x="1230929" y="25513"/>
                  </a:lnTo>
                  <a:lnTo>
                    <a:pt x="1276846" y="14510"/>
                  </a:lnTo>
                  <a:lnTo>
                    <a:pt x="1323860" y="6520"/>
                  </a:lnTo>
                  <a:lnTo>
                    <a:pt x="1371863" y="1647"/>
                  </a:lnTo>
                  <a:lnTo>
                    <a:pt x="1420749" y="0"/>
                  </a:lnTo>
                  <a:lnTo>
                    <a:pt x="2491866" y="0"/>
                  </a:lnTo>
                  <a:lnTo>
                    <a:pt x="4277106" y="0"/>
                  </a:lnTo>
                  <a:lnTo>
                    <a:pt x="4325991" y="1647"/>
                  </a:lnTo>
                  <a:lnTo>
                    <a:pt x="4373994" y="6520"/>
                  </a:lnTo>
                  <a:lnTo>
                    <a:pt x="4421008" y="14510"/>
                  </a:lnTo>
                  <a:lnTo>
                    <a:pt x="4466925" y="25513"/>
                  </a:lnTo>
                  <a:lnTo>
                    <a:pt x="4511640" y="39421"/>
                  </a:lnTo>
                  <a:lnTo>
                    <a:pt x="4555047" y="56128"/>
                  </a:lnTo>
                  <a:lnTo>
                    <a:pt x="4597038" y="75527"/>
                  </a:lnTo>
                  <a:lnTo>
                    <a:pt x="4637508" y="97512"/>
                  </a:lnTo>
                  <a:lnTo>
                    <a:pt x="4676350" y="121977"/>
                  </a:lnTo>
                  <a:lnTo>
                    <a:pt x="4713457" y="148815"/>
                  </a:lnTo>
                  <a:lnTo>
                    <a:pt x="4748723" y="177919"/>
                  </a:lnTo>
                  <a:lnTo>
                    <a:pt x="4782042" y="209184"/>
                  </a:lnTo>
                  <a:lnTo>
                    <a:pt x="4813307" y="242503"/>
                  </a:lnTo>
                  <a:lnTo>
                    <a:pt x="4842411" y="277769"/>
                  </a:lnTo>
                  <a:lnTo>
                    <a:pt x="4869249" y="314876"/>
                  </a:lnTo>
                  <a:lnTo>
                    <a:pt x="4893714" y="353718"/>
                  </a:lnTo>
                  <a:lnTo>
                    <a:pt x="4915699" y="394188"/>
                  </a:lnTo>
                  <a:lnTo>
                    <a:pt x="4935098" y="436179"/>
                  </a:lnTo>
                  <a:lnTo>
                    <a:pt x="4951805" y="479586"/>
                  </a:lnTo>
                  <a:lnTo>
                    <a:pt x="4965713" y="524301"/>
                  </a:lnTo>
                  <a:lnTo>
                    <a:pt x="4976716" y="570218"/>
                  </a:lnTo>
                  <a:lnTo>
                    <a:pt x="4984706" y="617232"/>
                  </a:lnTo>
                  <a:lnTo>
                    <a:pt x="4989579" y="665235"/>
                  </a:lnTo>
                  <a:lnTo>
                    <a:pt x="4991227" y="714120"/>
                  </a:lnTo>
                  <a:lnTo>
                    <a:pt x="4991227" y="2561462"/>
                  </a:lnTo>
                  <a:lnTo>
                    <a:pt x="4991227" y="3659124"/>
                  </a:lnTo>
                  <a:lnTo>
                    <a:pt x="4991227" y="3676904"/>
                  </a:lnTo>
                  <a:lnTo>
                    <a:pt x="4989579" y="3725789"/>
                  </a:lnTo>
                  <a:lnTo>
                    <a:pt x="4984706" y="3773792"/>
                  </a:lnTo>
                  <a:lnTo>
                    <a:pt x="4976716" y="3820805"/>
                  </a:lnTo>
                  <a:lnTo>
                    <a:pt x="4965713" y="3866721"/>
                  </a:lnTo>
                  <a:lnTo>
                    <a:pt x="4951805" y="3911436"/>
                  </a:lnTo>
                  <a:lnTo>
                    <a:pt x="4935098" y="3954841"/>
                  </a:lnTo>
                  <a:lnTo>
                    <a:pt x="4915699" y="3996831"/>
                  </a:lnTo>
                  <a:lnTo>
                    <a:pt x="4893714" y="4037299"/>
                  </a:lnTo>
                  <a:lnTo>
                    <a:pt x="4869249" y="4076140"/>
                  </a:lnTo>
                  <a:lnTo>
                    <a:pt x="4842411" y="4113245"/>
                  </a:lnTo>
                  <a:lnTo>
                    <a:pt x="4813307" y="4148510"/>
                  </a:lnTo>
                  <a:lnTo>
                    <a:pt x="4782042" y="4181827"/>
                  </a:lnTo>
                  <a:lnTo>
                    <a:pt x="4748723" y="4213090"/>
                  </a:lnTo>
                  <a:lnTo>
                    <a:pt x="4713457" y="4242193"/>
                  </a:lnTo>
                  <a:lnTo>
                    <a:pt x="4676350" y="4269030"/>
                  </a:lnTo>
                  <a:lnTo>
                    <a:pt x="4637508" y="4293493"/>
                  </a:lnTo>
                  <a:lnTo>
                    <a:pt x="4597038" y="4315477"/>
                  </a:lnTo>
                  <a:lnTo>
                    <a:pt x="4555047" y="4334875"/>
                  </a:lnTo>
                  <a:lnTo>
                    <a:pt x="4511640" y="4351581"/>
                  </a:lnTo>
                  <a:lnTo>
                    <a:pt x="4466925" y="4365488"/>
                  </a:lnTo>
                  <a:lnTo>
                    <a:pt x="4421008" y="4376489"/>
                  </a:lnTo>
                  <a:lnTo>
                    <a:pt x="4373994" y="4384479"/>
                  </a:lnTo>
                  <a:lnTo>
                    <a:pt x="4325991" y="4389351"/>
                  </a:lnTo>
                  <a:lnTo>
                    <a:pt x="4277106" y="4390999"/>
                  </a:lnTo>
                  <a:lnTo>
                    <a:pt x="2491866" y="4390999"/>
                  </a:lnTo>
                  <a:lnTo>
                    <a:pt x="1420749" y="4390999"/>
                  </a:lnTo>
                  <a:lnTo>
                    <a:pt x="1371863" y="4389351"/>
                  </a:lnTo>
                  <a:lnTo>
                    <a:pt x="1323860" y="4384479"/>
                  </a:lnTo>
                  <a:lnTo>
                    <a:pt x="1276846" y="4376489"/>
                  </a:lnTo>
                  <a:lnTo>
                    <a:pt x="1230929" y="4365488"/>
                  </a:lnTo>
                  <a:lnTo>
                    <a:pt x="1186214" y="4351581"/>
                  </a:lnTo>
                  <a:lnTo>
                    <a:pt x="1142807" y="4334875"/>
                  </a:lnTo>
                  <a:lnTo>
                    <a:pt x="1100816" y="4315477"/>
                  </a:lnTo>
                  <a:lnTo>
                    <a:pt x="1060346" y="4293493"/>
                  </a:lnTo>
                  <a:lnTo>
                    <a:pt x="1021504" y="4269030"/>
                  </a:lnTo>
                  <a:lnTo>
                    <a:pt x="984397" y="4242193"/>
                  </a:lnTo>
                  <a:lnTo>
                    <a:pt x="949131" y="4213090"/>
                  </a:lnTo>
                  <a:lnTo>
                    <a:pt x="915812" y="4181827"/>
                  </a:lnTo>
                  <a:lnTo>
                    <a:pt x="884547" y="4148510"/>
                  </a:lnTo>
                  <a:lnTo>
                    <a:pt x="855443" y="4113245"/>
                  </a:lnTo>
                  <a:lnTo>
                    <a:pt x="828605" y="4076140"/>
                  </a:lnTo>
                  <a:lnTo>
                    <a:pt x="804140" y="4037299"/>
                  </a:lnTo>
                  <a:lnTo>
                    <a:pt x="782155" y="3996831"/>
                  </a:lnTo>
                  <a:lnTo>
                    <a:pt x="762756" y="3954841"/>
                  </a:lnTo>
                  <a:lnTo>
                    <a:pt x="746049" y="3911436"/>
                  </a:lnTo>
                  <a:lnTo>
                    <a:pt x="732141" y="3866721"/>
                  </a:lnTo>
                  <a:lnTo>
                    <a:pt x="721138" y="3820805"/>
                  </a:lnTo>
                  <a:lnTo>
                    <a:pt x="713148" y="3773792"/>
                  </a:lnTo>
                  <a:lnTo>
                    <a:pt x="708275" y="3725789"/>
                  </a:lnTo>
                  <a:lnTo>
                    <a:pt x="706627" y="3676904"/>
                  </a:lnTo>
                  <a:lnTo>
                    <a:pt x="706627" y="3659124"/>
                  </a:lnTo>
                  <a:lnTo>
                    <a:pt x="0" y="2648711"/>
                  </a:lnTo>
                  <a:lnTo>
                    <a:pt x="706627" y="2561462"/>
                  </a:lnTo>
                  <a:lnTo>
                    <a:pt x="706627" y="714120"/>
                  </a:lnTo>
                  <a:close/>
                </a:path>
              </a:pathLst>
            </a:custGeom>
            <a:ln w="57150">
              <a:solidFill>
                <a:srgbClr val="0D96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609600" y="457200"/>
            <a:ext cx="7986395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3600" b="1">
                <a:latin typeface="Arial"/>
                <a:cs typeface="Arial"/>
              </a:rPr>
              <a:t>¿Qué</a:t>
            </a:r>
            <a:r>
              <a:rPr sz="3600" b="1" spc="-35">
                <a:latin typeface="Arial"/>
                <a:cs typeface="Arial"/>
              </a:rPr>
              <a:t> </a:t>
            </a:r>
            <a:r>
              <a:rPr sz="3600" b="1">
                <a:latin typeface="Arial"/>
                <a:cs typeface="Arial"/>
              </a:rPr>
              <a:t>es</a:t>
            </a:r>
            <a:r>
              <a:rPr sz="3600" b="1" spc="-15">
                <a:latin typeface="Arial"/>
                <a:cs typeface="Arial"/>
              </a:rPr>
              <a:t> </a:t>
            </a:r>
            <a:r>
              <a:rPr sz="3600" b="1">
                <a:latin typeface="Arial"/>
                <a:cs typeface="Arial"/>
              </a:rPr>
              <a:t>la</a:t>
            </a:r>
            <a:r>
              <a:rPr sz="3600" b="1" spc="-15">
                <a:latin typeface="Arial"/>
                <a:cs typeface="Arial"/>
              </a:rPr>
              <a:t> </a:t>
            </a:r>
            <a:r>
              <a:rPr sz="3600" b="1">
                <a:latin typeface="Arial"/>
                <a:cs typeface="Arial"/>
              </a:rPr>
              <a:t>entrega</a:t>
            </a:r>
            <a:r>
              <a:rPr sz="3600" b="1" spc="-40">
                <a:latin typeface="Arial"/>
                <a:cs typeface="Arial"/>
              </a:rPr>
              <a:t> </a:t>
            </a:r>
            <a:r>
              <a:rPr sz="3600" b="1">
                <a:latin typeface="Arial"/>
                <a:cs typeface="Arial"/>
              </a:rPr>
              <a:t>–</a:t>
            </a:r>
            <a:r>
              <a:rPr sz="3600" b="1" spc="-15">
                <a:latin typeface="Arial"/>
                <a:cs typeface="Arial"/>
              </a:rPr>
              <a:t> </a:t>
            </a:r>
            <a:r>
              <a:rPr sz="3600" b="1" spc="-5" err="1" smtClean="0">
                <a:latin typeface="Arial"/>
                <a:cs typeface="Arial"/>
              </a:rPr>
              <a:t>recepción</a:t>
            </a:r>
            <a:r>
              <a:rPr sz="3600" b="1" smtClean="0">
                <a:latin typeface="Arial"/>
                <a:cs typeface="Arial"/>
              </a:rPr>
              <a:t>?</a:t>
            </a:r>
            <a:endParaRPr sz="3600" b="1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24400" y="1905000"/>
            <a:ext cx="3942462" cy="37061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/>
            <a:r>
              <a:rPr lang="es-MX" sz="1600" b="1" dirty="0" smtClean="0">
                <a:latin typeface="Arial" pitchFamily="34" charset="0"/>
                <a:cs typeface="Arial" pitchFamily="34" charset="0"/>
              </a:rPr>
              <a:t>Es el acto legal y administrativo mediante el cual el ayuntamiento saliente, o bien, cualquier servidor público que deja su empleo cargo o comisión, entrega de forma ordenada, completa y oportuna al ayuntamiento o servidor público entrante, según sea el caso, todos los bienes muebles, inmuebles, infraestructura, equipamiento, archivos, almacenes, inventarios, fondos, valores, recursos humanos y demás documentos e información relacionada con los programas, presupuestos y recursos públicos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. </a:t>
            </a:r>
            <a:endParaRPr lang="es-MX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5715000" y="6096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Art. 2 </a:t>
            </a:r>
            <a:r>
              <a:rPr lang="es-MX" dirty="0" err="1" smtClean="0"/>
              <a:t>LGPERMMNL</a:t>
            </a:r>
            <a:endParaRPr lang="es-MX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8"/>
          <p:cNvGrpSpPr/>
          <p:nvPr/>
        </p:nvGrpSpPr>
        <p:grpSpPr>
          <a:xfrm>
            <a:off x="18331" y="1778126"/>
            <a:ext cx="8839835" cy="5079365"/>
            <a:chOff x="18331" y="1778126"/>
            <a:chExt cx="8839835" cy="507936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331" y="3389817"/>
              <a:ext cx="3448050" cy="34671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97323" y="5244726"/>
              <a:ext cx="987436" cy="105100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162046" y="3881119"/>
              <a:ext cx="3972560" cy="1370965"/>
            </a:xfrm>
            <a:custGeom>
              <a:avLst/>
              <a:gdLst/>
              <a:ahLst/>
              <a:cxnLst/>
              <a:rect l="l" t="t" r="r" b="b"/>
              <a:pathLst>
                <a:path w="3972559" h="1370964">
                  <a:moveTo>
                    <a:pt x="3745483" y="0"/>
                  </a:moveTo>
                  <a:lnTo>
                    <a:pt x="550291" y="0"/>
                  </a:lnTo>
                  <a:lnTo>
                    <a:pt x="504555" y="4610"/>
                  </a:lnTo>
                  <a:lnTo>
                    <a:pt x="461968" y="17833"/>
                  </a:lnTo>
                  <a:lnTo>
                    <a:pt x="423438" y="38757"/>
                  </a:lnTo>
                  <a:lnTo>
                    <a:pt x="389874" y="66468"/>
                  </a:lnTo>
                  <a:lnTo>
                    <a:pt x="362185" y="100055"/>
                  </a:lnTo>
                  <a:lnTo>
                    <a:pt x="341282" y="138606"/>
                  </a:lnTo>
                  <a:lnTo>
                    <a:pt x="328073" y="181208"/>
                  </a:lnTo>
                  <a:lnTo>
                    <a:pt x="323469" y="226948"/>
                  </a:lnTo>
                  <a:lnTo>
                    <a:pt x="323469" y="794003"/>
                  </a:lnTo>
                  <a:lnTo>
                    <a:pt x="0" y="1370837"/>
                  </a:lnTo>
                  <a:lnTo>
                    <a:pt x="323469" y="1134363"/>
                  </a:lnTo>
                  <a:lnTo>
                    <a:pt x="3972305" y="1134363"/>
                  </a:lnTo>
                  <a:lnTo>
                    <a:pt x="3972305" y="226948"/>
                  </a:lnTo>
                  <a:lnTo>
                    <a:pt x="3967695" y="181208"/>
                  </a:lnTo>
                  <a:lnTo>
                    <a:pt x="3954474" y="138606"/>
                  </a:lnTo>
                  <a:lnTo>
                    <a:pt x="3933555" y="100055"/>
                  </a:lnTo>
                  <a:lnTo>
                    <a:pt x="3905853" y="66468"/>
                  </a:lnTo>
                  <a:lnTo>
                    <a:pt x="3872281" y="38757"/>
                  </a:lnTo>
                  <a:lnTo>
                    <a:pt x="3833752" y="17833"/>
                  </a:lnTo>
                  <a:lnTo>
                    <a:pt x="3791182" y="4610"/>
                  </a:lnTo>
                  <a:lnTo>
                    <a:pt x="3745483" y="0"/>
                  </a:lnTo>
                  <a:close/>
                </a:path>
                <a:path w="3972559" h="1370964">
                  <a:moveTo>
                    <a:pt x="3972305" y="1134363"/>
                  </a:moveTo>
                  <a:lnTo>
                    <a:pt x="323469" y="1134363"/>
                  </a:lnTo>
                  <a:lnTo>
                    <a:pt x="328073" y="1180062"/>
                  </a:lnTo>
                  <a:lnTo>
                    <a:pt x="341282" y="1222632"/>
                  </a:lnTo>
                  <a:lnTo>
                    <a:pt x="362185" y="1261161"/>
                  </a:lnTo>
                  <a:lnTo>
                    <a:pt x="389874" y="1294733"/>
                  </a:lnTo>
                  <a:lnTo>
                    <a:pt x="423438" y="1322435"/>
                  </a:lnTo>
                  <a:lnTo>
                    <a:pt x="461968" y="1343354"/>
                  </a:lnTo>
                  <a:lnTo>
                    <a:pt x="504555" y="1356575"/>
                  </a:lnTo>
                  <a:lnTo>
                    <a:pt x="550291" y="1361185"/>
                  </a:lnTo>
                  <a:lnTo>
                    <a:pt x="3745483" y="1361185"/>
                  </a:lnTo>
                  <a:lnTo>
                    <a:pt x="3791182" y="1356575"/>
                  </a:lnTo>
                  <a:lnTo>
                    <a:pt x="3833752" y="1343354"/>
                  </a:lnTo>
                  <a:lnTo>
                    <a:pt x="3872281" y="1322435"/>
                  </a:lnTo>
                  <a:lnTo>
                    <a:pt x="3905853" y="1294733"/>
                  </a:lnTo>
                  <a:lnTo>
                    <a:pt x="3933555" y="1261161"/>
                  </a:lnTo>
                  <a:lnTo>
                    <a:pt x="3954474" y="1222632"/>
                  </a:lnTo>
                  <a:lnTo>
                    <a:pt x="3967695" y="1180062"/>
                  </a:lnTo>
                  <a:lnTo>
                    <a:pt x="3972305" y="11343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62046" y="3881119"/>
              <a:ext cx="3972560" cy="1370965"/>
            </a:xfrm>
            <a:custGeom>
              <a:avLst/>
              <a:gdLst/>
              <a:ahLst/>
              <a:cxnLst/>
              <a:rect l="l" t="t" r="r" b="b"/>
              <a:pathLst>
                <a:path w="3972559" h="1370964">
                  <a:moveTo>
                    <a:pt x="323469" y="226948"/>
                  </a:moveTo>
                  <a:lnTo>
                    <a:pt x="328073" y="181208"/>
                  </a:lnTo>
                  <a:lnTo>
                    <a:pt x="341282" y="138606"/>
                  </a:lnTo>
                  <a:lnTo>
                    <a:pt x="362185" y="100055"/>
                  </a:lnTo>
                  <a:lnTo>
                    <a:pt x="389874" y="66468"/>
                  </a:lnTo>
                  <a:lnTo>
                    <a:pt x="423438" y="38757"/>
                  </a:lnTo>
                  <a:lnTo>
                    <a:pt x="461968" y="17833"/>
                  </a:lnTo>
                  <a:lnTo>
                    <a:pt x="504555" y="4610"/>
                  </a:lnTo>
                  <a:lnTo>
                    <a:pt x="550291" y="0"/>
                  </a:lnTo>
                  <a:lnTo>
                    <a:pt x="931544" y="0"/>
                  </a:lnTo>
                  <a:lnTo>
                    <a:pt x="1843786" y="0"/>
                  </a:lnTo>
                  <a:lnTo>
                    <a:pt x="3745483" y="0"/>
                  </a:lnTo>
                  <a:lnTo>
                    <a:pt x="3791182" y="4610"/>
                  </a:lnTo>
                  <a:lnTo>
                    <a:pt x="3833752" y="17833"/>
                  </a:lnTo>
                  <a:lnTo>
                    <a:pt x="3872281" y="38757"/>
                  </a:lnTo>
                  <a:lnTo>
                    <a:pt x="3905853" y="66468"/>
                  </a:lnTo>
                  <a:lnTo>
                    <a:pt x="3933555" y="100055"/>
                  </a:lnTo>
                  <a:lnTo>
                    <a:pt x="3954474" y="138606"/>
                  </a:lnTo>
                  <a:lnTo>
                    <a:pt x="3967695" y="181208"/>
                  </a:lnTo>
                  <a:lnTo>
                    <a:pt x="3972305" y="226948"/>
                  </a:lnTo>
                  <a:lnTo>
                    <a:pt x="3972305" y="794003"/>
                  </a:lnTo>
                  <a:lnTo>
                    <a:pt x="3972305" y="1134363"/>
                  </a:lnTo>
                  <a:lnTo>
                    <a:pt x="3967695" y="1180062"/>
                  </a:lnTo>
                  <a:lnTo>
                    <a:pt x="3954474" y="1222632"/>
                  </a:lnTo>
                  <a:lnTo>
                    <a:pt x="3933555" y="1261161"/>
                  </a:lnTo>
                  <a:lnTo>
                    <a:pt x="3905853" y="1294733"/>
                  </a:lnTo>
                  <a:lnTo>
                    <a:pt x="3872281" y="1322435"/>
                  </a:lnTo>
                  <a:lnTo>
                    <a:pt x="3833752" y="1343354"/>
                  </a:lnTo>
                  <a:lnTo>
                    <a:pt x="3791182" y="1356575"/>
                  </a:lnTo>
                  <a:lnTo>
                    <a:pt x="3745483" y="1361185"/>
                  </a:lnTo>
                  <a:lnTo>
                    <a:pt x="1843786" y="1361185"/>
                  </a:lnTo>
                  <a:lnTo>
                    <a:pt x="931544" y="1361185"/>
                  </a:lnTo>
                  <a:lnTo>
                    <a:pt x="550291" y="1361185"/>
                  </a:lnTo>
                  <a:lnTo>
                    <a:pt x="504555" y="1356575"/>
                  </a:lnTo>
                  <a:lnTo>
                    <a:pt x="461968" y="1343354"/>
                  </a:lnTo>
                  <a:lnTo>
                    <a:pt x="423438" y="1322435"/>
                  </a:lnTo>
                  <a:lnTo>
                    <a:pt x="389874" y="1294733"/>
                  </a:lnTo>
                  <a:lnTo>
                    <a:pt x="362185" y="1261161"/>
                  </a:lnTo>
                  <a:lnTo>
                    <a:pt x="341282" y="1222632"/>
                  </a:lnTo>
                  <a:lnTo>
                    <a:pt x="328073" y="1180062"/>
                  </a:lnTo>
                  <a:lnTo>
                    <a:pt x="323469" y="1134363"/>
                  </a:lnTo>
                  <a:lnTo>
                    <a:pt x="0" y="1370837"/>
                  </a:lnTo>
                  <a:lnTo>
                    <a:pt x="323469" y="794003"/>
                  </a:lnTo>
                  <a:lnTo>
                    <a:pt x="323469" y="226948"/>
                  </a:lnTo>
                  <a:close/>
                </a:path>
              </a:pathLst>
            </a:custGeom>
            <a:ln w="57150">
              <a:solidFill>
                <a:srgbClr val="0D96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331" y="1849627"/>
              <a:ext cx="1619250" cy="171450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627378" y="1806701"/>
              <a:ext cx="7202170" cy="2185035"/>
            </a:xfrm>
            <a:custGeom>
              <a:avLst/>
              <a:gdLst/>
              <a:ahLst/>
              <a:cxnLst/>
              <a:rect l="l" t="t" r="r" b="b"/>
              <a:pathLst>
                <a:path w="7202170" h="2185035">
                  <a:moveTo>
                    <a:pt x="3000883" y="1800225"/>
                  </a:moveTo>
                  <a:lnTo>
                    <a:pt x="1200404" y="1800225"/>
                  </a:lnTo>
                  <a:lnTo>
                    <a:pt x="848614" y="2184781"/>
                  </a:lnTo>
                  <a:lnTo>
                    <a:pt x="3000883" y="1800225"/>
                  </a:lnTo>
                  <a:close/>
                </a:path>
                <a:path w="7202170" h="2185035">
                  <a:moveTo>
                    <a:pt x="6901942" y="0"/>
                  </a:moveTo>
                  <a:lnTo>
                    <a:pt x="300101" y="0"/>
                  </a:lnTo>
                  <a:lnTo>
                    <a:pt x="251424" y="3927"/>
                  </a:lnTo>
                  <a:lnTo>
                    <a:pt x="205248" y="15299"/>
                  </a:lnTo>
                  <a:lnTo>
                    <a:pt x="162190" y="33497"/>
                  </a:lnTo>
                  <a:lnTo>
                    <a:pt x="122867" y="57903"/>
                  </a:lnTo>
                  <a:lnTo>
                    <a:pt x="87899" y="87899"/>
                  </a:lnTo>
                  <a:lnTo>
                    <a:pt x="57903" y="122867"/>
                  </a:lnTo>
                  <a:lnTo>
                    <a:pt x="33497" y="162190"/>
                  </a:lnTo>
                  <a:lnTo>
                    <a:pt x="15299" y="205248"/>
                  </a:lnTo>
                  <a:lnTo>
                    <a:pt x="3927" y="251424"/>
                  </a:lnTo>
                  <a:lnTo>
                    <a:pt x="0" y="300100"/>
                  </a:lnTo>
                  <a:lnTo>
                    <a:pt x="0" y="1500251"/>
                  </a:lnTo>
                  <a:lnTo>
                    <a:pt x="3927" y="1548893"/>
                  </a:lnTo>
                  <a:lnTo>
                    <a:pt x="15299" y="1595041"/>
                  </a:lnTo>
                  <a:lnTo>
                    <a:pt x="33497" y="1638078"/>
                  </a:lnTo>
                  <a:lnTo>
                    <a:pt x="57903" y="1677384"/>
                  </a:lnTo>
                  <a:lnTo>
                    <a:pt x="87899" y="1712340"/>
                  </a:lnTo>
                  <a:lnTo>
                    <a:pt x="122867" y="1742329"/>
                  </a:lnTo>
                  <a:lnTo>
                    <a:pt x="162190" y="1766730"/>
                  </a:lnTo>
                  <a:lnTo>
                    <a:pt x="205248" y="1784926"/>
                  </a:lnTo>
                  <a:lnTo>
                    <a:pt x="251424" y="1796297"/>
                  </a:lnTo>
                  <a:lnTo>
                    <a:pt x="300101" y="1800225"/>
                  </a:lnTo>
                  <a:lnTo>
                    <a:pt x="6901942" y="1800225"/>
                  </a:lnTo>
                  <a:lnTo>
                    <a:pt x="6950618" y="1796297"/>
                  </a:lnTo>
                  <a:lnTo>
                    <a:pt x="6996794" y="1784926"/>
                  </a:lnTo>
                  <a:lnTo>
                    <a:pt x="7039852" y="1766730"/>
                  </a:lnTo>
                  <a:lnTo>
                    <a:pt x="7079175" y="1742329"/>
                  </a:lnTo>
                  <a:lnTo>
                    <a:pt x="7114143" y="1712340"/>
                  </a:lnTo>
                  <a:lnTo>
                    <a:pt x="7144139" y="1677384"/>
                  </a:lnTo>
                  <a:lnTo>
                    <a:pt x="7168545" y="1638078"/>
                  </a:lnTo>
                  <a:lnTo>
                    <a:pt x="7186743" y="1595041"/>
                  </a:lnTo>
                  <a:lnTo>
                    <a:pt x="7198115" y="1548893"/>
                  </a:lnTo>
                  <a:lnTo>
                    <a:pt x="7202043" y="1500251"/>
                  </a:lnTo>
                  <a:lnTo>
                    <a:pt x="7202043" y="300100"/>
                  </a:lnTo>
                  <a:lnTo>
                    <a:pt x="7198115" y="251424"/>
                  </a:lnTo>
                  <a:lnTo>
                    <a:pt x="7186743" y="205248"/>
                  </a:lnTo>
                  <a:lnTo>
                    <a:pt x="7168545" y="162190"/>
                  </a:lnTo>
                  <a:lnTo>
                    <a:pt x="7144139" y="122867"/>
                  </a:lnTo>
                  <a:lnTo>
                    <a:pt x="7114143" y="87899"/>
                  </a:lnTo>
                  <a:lnTo>
                    <a:pt x="7079175" y="57903"/>
                  </a:lnTo>
                  <a:lnTo>
                    <a:pt x="7039852" y="33497"/>
                  </a:lnTo>
                  <a:lnTo>
                    <a:pt x="6996794" y="15299"/>
                  </a:lnTo>
                  <a:lnTo>
                    <a:pt x="6950618" y="3927"/>
                  </a:lnTo>
                  <a:lnTo>
                    <a:pt x="69019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27378" y="1806701"/>
              <a:ext cx="7202170" cy="2185035"/>
            </a:xfrm>
            <a:custGeom>
              <a:avLst/>
              <a:gdLst/>
              <a:ahLst/>
              <a:cxnLst/>
              <a:rect l="l" t="t" r="r" b="b"/>
              <a:pathLst>
                <a:path w="7202170" h="2185035">
                  <a:moveTo>
                    <a:pt x="0" y="300100"/>
                  </a:moveTo>
                  <a:lnTo>
                    <a:pt x="3927" y="251424"/>
                  </a:lnTo>
                  <a:lnTo>
                    <a:pt x="15299" y="205248"/>
                  </a:lnTo>
                  <a:lnTo>
                    <a:pt x="33497" y="162190"/>
                  </a:lnTo>
                  <a:lnTo>
                    <a:pt x="57903" y="122867"/>
                  </a:lnTo>
                  <a:lnTo>
                    <a:pt x="87899" y="87899"/>
                  </a:lnTo>
                  <a:lnTo>
                    <a:pt x="122867" y="57903"/>
                  </a:lnTo>
                  <a:lnTo>
                    <a:pt x="162190" y="33497"/>
                  </a:lnTo>
                  <a:lnTo>
                    <a:pt x="205248" y="15299"/>
                  </a:lnTo>
                  <a:lnTo>
                    <a:pt x="251424" y="3927"/>
                  </a:lnTo>
                  <a:lnTo>
                    <a:pt x="300101" y="0"/>
                  </a:lnTo>
                  <a:lnTo>
                    <a:pt x="1200404" y="0"/>
                  </a:lnTo>
                  <a:lnTo>
                    <a:pt x="3000883" y="0"/>
                  </a:lnTo>
                  <a:lnTo>
                    <a:pt x="6901942" y="0"/>
                  </a:lnTo>
                  <a:lnTo>
                    <a:pt x="6950618" y="3927"/>
                  </a:lnTo>
                  <a:lnTo>
                    <a:pt x="6996794" y="15299"/>
                  </a:lnTo>
                  <a:lnTo>
                    <a:pt x="7039852" y="33497"/>
                  </a:lnTo>
                  <a:lnTo>
                    <a:pt x="7079175" y="57903"/>
                  </a:lnTo>
                  <a:lnTo>
                    <a:pt x="7114143" y="87899"/>
                  </a:lnTo>
                  <a:lnTo>
                    <a:pt x="7144139" y="122867"/>
                  </a:lnTo>
                  <a:lnTo>
                    <a:pt x="7168545" y="162190"/>
                  </a:lnTo>
                  <a:lnTo>
                    <a:pt x="7186743" y="205248"/>
                  </a:lnTo>
                  <a:lnTo>
                    <a:pt x="7198115" y="251424"/>
                  </a:lnTo>
                  <a:lnTo>
                    <a:pt x="7202043" y="300100"/>
                  </a:lnTo>
                  <a:lnTo>
                    <a:pt x="7202043" y="1050163"/>
                  </a:lnTo>
                  <a:lnTo>
                    <a:pt x="7202043" y="1500251"/>
                  </a:lnTo>
                  <a:lnTo>
                    <a:pt x="7198115" y="1548893"/>
                  </a:lnTo>
                  <a:lnTo>
                    <a:pt x="7186743" y="1595041"/>
                  </a:lnTo>
                  <a:lnTo>
                    <a:pt x="7168545" y="1638078"/>
                  </a:lnTo>
                  <a:lnTo>
                    <a:pt x="7144139" y="1677384"/>
                  </a:lnTo>
                  <a:lnTo>
                    <a:pt x="7114143" y="1712340"/>
                  </a:lnTo>
                  <a:lnTo>
                    <a:pt x="7079175" y="1742329"/>
                  </a:lnTo>
                  <a:lnTo>
                    <a:pt x="7039852" y="1766730"/>
                  </a:lnTo>
                  <a:lnTo>
                    <a:pt x="6996794" y="1784926"/>
                  </a:lnTo>
                  <a:lnTo>
                    <a:pt x="6950618" y="1796297"/>
                  </a:lnTo>
                  <a:lnTo>
                    <a:pt x="6901942" y="1800225"/>
                  </a:lnTo>
                  <a:lnTo>
                    <a:pt x="3000883" y="1800225"/>
                  </a:lnTo>
                  <a:lnTo>
                    <a:pt x="848614" y="2184781"/>
                  </a:lnTo>
                  <a:lnTo>
                    <a:pt x="1200404" y="1800225"/>
                  </a:lnTo>
                  <a:lnTo>
                    <a:pt x="300101" y="1800225"/>
                  </a:lnTo>
                  <a:lnTo>
                    <a:pt x="251424" y="1796297"/>
                  </a:lnTo>
                  <a:lnTo>
                    <a:pt x="205248" y="1784926"/>
                  </a:lnTo>
                  <a:lnTo>
                    <a:pt x="162190" y="1766730"/>
                  </a:lnTo>
                  <a:lnTo>
                    <a:pt x="122867" y="1742329"/>
                  </a:lnTo>
                  <a:lnTo>
                    <a:pt x="87899" y="1712340"/>
                  </a:lnTo>
                  <a:lnTo>
                    <a:pt x="57903" y="1677384"/>
                  </a:lnTo>
                  <a:lnTo>
                    <a:pt x="33497" y="1638078"/>
                  </a:lnTo>
                  <a:lnTo>
                    <a:pt x="15299" y="1595041"/>
                  </a:lnTo>
                  <a:lnTo>
                    <a:pt x="3927" y="1548893"/>
                  </a:lnTo>
                  <a:lnTo>
                    <a:pt x="0" y="1500251"/>
                  </a:lnTo>
                  <a:lnTo>
                    <a:pt x="0" y="1050163"/>
                  </a:lnTo>
                  <a:lnTo>
                    <a:pt x="0" y="300100"/>
                  </a:lnTo>
                  <a:close/>
                </a:path>
              </a:pathLst>
            </a:custGeom>
            <a:ln w="5715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794129" y="1865503"/>
            <a:ext cx="6871334" cy="46910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 err="1">
                <a:latin typeface="Arial"/>
                <a:cs typeface="Arial"/>
              </a:rPr>
              <a:t>Solicitar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 err="1">
                <a:latin typeface="Arial"/>
                <a:cs typeface="Arial"/>
              </a:rPr>
              <a:t>las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 err="1">
                <a:latin typeface="Arial"/>
                <a:cs typeface="Arial"/>
              </a:rPr>
              <a:t>aclaraciones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 err="1">
                <a:latin typeface="Arial"/>
                <a:cs typeface="Arial"/>
              </a:rPr>
              <a:t>complementos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 err="1">
                <a:latin typeface="Arial"/>
                <a:cs typeface="Arial"/>
              </a:rPr>
              <a:t>información</a:t>
            </a:r>
            <a:r>
              <a:rPr sz="1800" b="1" spc="-5" dirty="0">
                <a:latin typeface="Arial"/>
                <a:cs typeface="Arial"/>
              </a:rPr>
              <a:t>:</a:t>
            </a:r>
            <a:endParaRPr sz="1800" dirty="0">
              <a:latin typeface="Arial"/>
              <a:cs typeface="Arial"/>
            </a:endParaRPr>
          </a:p>
          <a:p>
            <a:pPr marL="12700" marR="5715" algn="just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Si </a:t>
            </a:r>
            <a:r>
              <a:rPr sz="1800" b="1" spc="-5" dirty="0" err="1">
                <a:latin typeface="Arial"/>
                <a:cs typeface="Arial"/>
              </a:rPr>
              <a:t>necesitas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 err="1">
                <a:latin typeface="Arial"/>
                <a:cs typeface="Arial"/>
              </a:rPr>
              <a:t>alguna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 err="1">
                <a:latin typeface="Arial"/>
                <a:cs typeface="Arial"/>
              </a:rPr>
              <a:t>aclaración</a:t>
            </a:r>
            <a:r>
              <a:rPr sz="1800" b="1" spc="-5" dirty="0">
                <a:latin typeface="Arial"/>
                <a:cs typeface="Arial"/>
              </a:rPr>
              <a:t> lo </a:t>
            </a:r>
            <a:r>
              <a:rPr sz="1800" b="1" spc="-5" dirty="0" err="1">
                <a:latin typeface="Arial"/>
                <a:cs typeface="Arial"/>
              </a:rPr>
              <a:t>deberás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5" dirty="0" err="1">
                <a:latin typeface="Arial"/>
                <a:cs typeface="Arial"/>
              </a:rPr>
              <a:t>hacer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 err="1">
                <a:latin typeface="Arial"/>
                <a:cs typeface="Arial"/>
              </a:rPr>
              <a:t>por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 err="1">
                <a:latin typeface="Arial"/>
                <a:cs typeface="Arial"/>
              </a:rPr>
              <a:t>escrito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dirty="0" err="1">
                <a:latin typeface="Arial"/>
                <a:cs typeface="Arial"/>
              </a:rPr>
              <a:t>dirigido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a </a:t>
            </a:r>
            <a:r>
              <a:rPr sz="1800" b="1" spc="-5" dirty="0" err="1">
                <a:latin typeface="Arial"/>
                <a:cs typeface="Arial"/>
              </a:rPr>
              <a:t>quien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5" dirty="0" err="1">
                <a:latin typeface="Arial"/>
                <a:cs typeface="Arial"/>
              </a:rPr>
              <a:t>te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5" dirty="0" err="1">
                <a:latin typeface="Arial"/>
                <a:cs typeface="Arial"/>
              </a:rPr>
              <a:t>entregó</a:t>
            </a:r>
            <a:r>
              <a:rPr sz="1800" b="1" spc="-5" dirty="0">
                <a:latin typeface="Arial"/>
                <a:cs typeface="Arial"/>
              </a:rPr>
              <a:t>, en </a:t>
            </a:r>
            <a:r>
              <a:rPr sz="1800" b="1" dirty="0">
                <a:latin typeface="Arial"/>
                <a:cs typeface="Arial"/>
              </a:rPr>
              <a:t>un </a:t>
            </a:r>
            <a:r>
              <a:rPr sz="1800" b="1" dirty="0" err="1">
                <a:latin typeface="Arial"/>
                <a:cs typeface="Arial"/>
              </a:rPr>
              <a:t>plazo</a:t>
            </a:r>
            <a:r>
              <a:rPr sz="1800" b="1" dirty="0">
                <a:latin typeface="Arial"/>
                <a:cs typeface="Arial"/>
              </a:rPr>
              <a:t> de </a:t>
            </a:r>
            <a:r>
              <a:rPr lang="es-MX" b="1" spc="-5" dirty="0" smtClean="0">
                <a:latin typeface="Arial"/>
                <a:cs typeface="Arial"/>
              </a:rPr>
              <a:t>30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dirty="0" err="1">
                <a:latin typeface="Arial"/>
                <a:cs typeface="Arial"/>
              </a:rPr>
              <a:t>días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 err="1">
                <a:latin typeface="Arial"/>
                <a:cs typeface="Arial"/>
              </a:rPr>
              <a:t>hábiles</a:t>
            </a:r>
            <a:r>
              <a:rPr sz="1800" b="1" spc="-5" dirty="0">
                <a:latin typeface="Arial"/>
                <a:cs typeface="Arial"/>
              </a:rPr>
              <a:t> a 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 err="1">
                <a:latin typeface="Arial"/>
                <a:cs typeface="Arial"/>
              </a:rPr>
              <a:t>partir</a:t>
            </a:r>
            <a:r>
              <a:rPr sz="1800" b="1" dirty="0">
                <a:latin typeface="Arial"/>
                <a:cs typeface="Arial"/>
              </a:rPr>
              <a:t> de</a:t>
            </a:r>
            <a:r>
              <a:rPr sz="1800" b="1" spc="-5" dirty="0">
                <a:latin typeface="Arial"/>
                <a:cs typeface="Arial"/>
              </a:rPr>
              <a:t> la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firma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del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 err="1">
                <a:latin typeface="Arial"/>
                <a:cs typeface="Arial"/>
              </a:rPr>
              <a:t>acta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5" dirty="0" err="1">
                <a:latin typeface="Arial"/>
                <a:cs typeface="Arial"/>
              </a:rPr>
              <a:t>entrega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–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 err="1">
                <a:latin typeface="Arial"/>
                <a:cs typeface="Arial"/>
              </a:rPr>
              <a:t>recepción</a:t>
            </a:r>
            <a:r>
              <a:rPr sz="1800" b="1" spc="-5" dirty="0"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b="1" dirty="0" err="1">
                <a:latin typeface="Arial"/>
                <a:cs typeface="Arial"/>
              </a:rPr>
              <a:t>Quien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 err="1">
                <a:latin typeface="Arial"/>
                <a:cs typeface="Arial"/>
              </a:rPr>
              <a:t>te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5" dirty="0" err="1">
                <a:latin typeface="Arial"/>
                <a:cs typeface="Arial"/>
              </a:rPr>
              <a:t>entrega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 err="1">
                <a:latin typeface="Arial"/>
                <a:cs typeface="Arial"/>
              </a:rPr>
              <a:t>tendrá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lang="es-MX" b="1" spc="-5" dirty="0">
                <a:latin typeface="Arial"/>
                <a:cs typeface="Arial"/>
              </a:rPr>
              <a:t>3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dirty="0" err="1">
                <a:latin typeface="Arial"/>
                <a:cs typeface="Arial"/>
              </a:rPr>
              <a:t>días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dirty="0" err="1">
                <a:latin typeface="Arial"/>
                <a:cs typeface="Arial"/>
              </a:rPr>
              <a:t>hábiles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a </a:t>
            </a:r>
            <a:r>
              <a:rPr sz="1800" b="1" spc="-5" dirty="0" err="1">
                <a:latin typeface="Arial"/>
                <a:cs typeface="Arial"/>
              </a:rPr>
              <a:t>partir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 </a:t>
            </a:r>
            <a:r>
              <a:rPr sz="1800" b="1" spc="-5" dirty="0">
                <a:latin typeface="Arial"/>
                <a:cs typeface="Arial"/>
              </a:rPr>
              <a:t>la </a:t>
            </a:r>
            <a:r>
              <a:rPr sz="1800" b="1" spc="-5" dirty="0" err="1">
                <a:latin typeface="Arial"/>
                <a:cs typeface="Arial"/>
              </a:rPr>
              <a:t>fecha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 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 err="1">
                <a:latin typeface="Arial"/>
                <a:cs typeface="Arial"/>
              </a:rPr>
              <a:t>conocimiento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la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 err="1">
                <a:latin typeface="Arial"/>
                <a:cs typeface="Arial"/>
              </a:rPr>
              <a:t>solicitud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5" dirty="0" err="1">
                <a:latin typeface="Arial"/>
                <a:cs typeface="Arial"/>
              </a:rPr>
              <a:t>para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5" dirty="0" err="1">
                <a:latin typeface="Arial"/>
                <a:cs typeface="Arial"/>
              </a:rPr>
              <a:t>responderte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 err="1">
                <a:latin typeface="Arial"/>
                <a:cs typeface="Arial"/>
              </a:rPr>
              <a:t>por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 err="1">
                <a:latin typeface="Arial"/>
                <a:cs typeface="Arial"/>
              </a:rPr>
              <a:t>escrito</a:t>
            </a:r>
            <a:r>
              <a:rPr sz="1800" b="1" spc="-5" dirty="0"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350" dirty="0">
              <a:latin typeface="Arial"/>
              <a:cs typeface="Arial"/>
            </a:endParaRPr>
          </a:p>
          <a:p>
            <a:pPr marL="1941195" marR="1772285" indent="-1905" algn="ctr">
              <a:lnSpc>
                <a:spcPct val="100000"/>
              </a:lnSpc>
            </a:pPr>
            <a:r>
              <a:rPr sz="1800" b="1" spc="-5" dirty="0" err="1">
                <a:latin typeface="Arial"/>
                <a:cs typeface="Arial"/>
              </a:rPr>
              <a:t>Presentar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5" dirty="0" err="1">
                <a:latin typeface="Arial"/>
                <a:cs typeface="Arial"/>
              </a:rPr>
              <a:t>Declaración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de 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 err="1">
                <a:latin typeface="Arial"/>
                <a:cs typeface="Arial"/>
              </a:rPr>
              <a:t>Situación</a:t>
            </a:r>
            <a:r>
              <a:rPr sz="1800" b="1" spc="-5" dirty="0">
                <a:latin typeface="Arial"/>
                <a:cs typeface="Arial"/>
              </a:rPr>
              <a:t> Patrimonial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dirty="0" err="1">
                <a:latin typeface="Arial"/>
                <a:cs typeface="Arial"/>
              </a:rPr>
              <a:t>Inicial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 err="1">
                <a:latin typeface="Arial"/>
                <a:cs typeface="Arial"/>
              </a:rPr>
              <a:t>dentro</a:t>
            </a:r>
            <a:r>
              <a:rPr sz="1800" b="1" spc="-5" dirty="0">
                <a:latin typeface="Arial"/>
                <a:cs typeface="Arial"/>
              </a:rPr>
              <a:t> de </a:t>
            </a:r>
            <a:r>
              <a:rPr sz="1800" b="1" dirty="0">
                <a:latin typeface="Arial"/>
                <a:cs typeface="Arial"/>
              </a:rPr>
              <a:t>los </a:t>
            </a:r>
            <a:r>
              <a:rPr sz="1800" b="1" spc="-5" dirty="0">
                <a:latin typeface="Arial"/>
                <a:cs typeface="Arial"/>
              </a:rPr>
              <a:t>60 </a:t>
            </a:r>
            <a:r>
              <a:rPr sz="1800" b="1" dirty="0" err="1">
                <a:latin typeface="Arial"/>
                <a:cs typeface="Arial"/>
              </a:rPr>
              <a:t>días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 err="1">
                <a:latin typeface="Arial"/>
                <a:cs typeface="Arial"/>
              </a:rPr>
              <a:t>posteriores</a:t>
            </a:r>
            <a:r>
              <a:rPr sz="1800" b="1" spc="-5" dirty="0">
                <a:latin typeface="Arial"/>
                <a:cs typeface="Arial"/>
              </a:rPr>
              <a:t> a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la </a:t>
            </a:r>
            <a:r>
              <a:rPr sz="1800" b="1" spc="-5" dirty="0" err="1">
                <a:latin typeface="Arial"/>
                <a:cs typeface="Arial"/>
              </a:rPr>
              <a:t>asunción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del </a:t>
            </a:r>
            <a:r>
              <a:rPr sz="1800" b="1" spc="-484" dirty="0">
                <a:latin typeface="Arial"/>
                <a:cs typeface="Arial"/>
              </a:rPr>
              <a:t> </a:t>
            </a:r>
            <a:r>
              <a:rPr sz="1800" b="1" spc="-5" dirty="0" err="1">
                <a:latin typeface="Arial"/>
                <a:cs typeface="Arial"/>
              </a:rPr>
              <a:t>encargo</a:t>
            </a:r>
            <a:r>
              <a:rPr sz="1800" b="1" spc="-5" dirty="0"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00" dirty="0">
              <a:latin typeface="Arial"/>
              <a:cs typeface="Arial"/>
            </a:endParaRPr>
          </a:p>
          <a:p>
            <a:pPr marR="385445" algn="r">
              <a:lnSpc>
                <a:spcPct val="100000"/>
              </a:lnSpc>
              <a:spcBef>
                <a:spcPts val="5"/>
              </a:spcBef>
            </a:pPr>
            <a:endParaRPr sz="18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 dirty="0">
              <a:latin typeface="Arial MT"/>
              <a:cs typeface="Arial MT"/>
            </a:endParaRPr>
          </a:p>
          <a:p>
            <a:pPr marL="1040130">
              <a:lnSpc>
                <a:spcPct val="100000"/>
              </a:lnSpc>
            </a:pPr>
            <a:r>
              <a:rPr lang="es-MX" sz="2000" dirty="0" err="1" smtClean="0">
                <a:latin typeface="Arial"/>
                <a:cs typeface="Arial"/>
              </a:rPr>
              <a:t>https://declaranet.nl.gob.mx/montemorelos</a:t>
            </a:r>
            <a:r>
              <a:rPr lang="es-MX" sz="2000" dirty="0" smtClean="0">
                <a:latin typeface="Arial"/>
                <a:cs typeface="Arial"/>
              </a:rPr>
              <a:t> 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533400" y="304800"/>
            <a:ext cx="7982611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845819">
              <a:lnSpc>
                <a:spcPct val="100000"/>
              </a:lnSpc>
              <a:spcBef>
                <a:spcPts val="105"/>
              </a:spcBef>
            </a:pPr>
            <a:r>
              <a:rPr sz="2800" b="1" spc="-5">
                <a:latin typeface="Arial"/>
                <a:cs typeface="Arial"/>
              </a:rPr>
              <a:t>¿Cuáles </a:t>
            </a:r>
            <a:r>
              <a:rPr sz="2800" b="1">
                <a:latin typeface="Arial"/>
                <a:cs typeface="Arial"/>
              </a:rPr>
              <a:t>son mis </a:t>
            </a:r>
            <a:r>
              <a:rPr sz="2800" b="1" spc="-5">
                <a:latin typeface="Arial"/>
                <a:cs typeface="Arial"/>
              </a:rPr>
              <a:t>responsabilidades </a:t>
            </a:r>
            <a:r>
              <a:rPr sz="2800" b="1">
                <a:latin typeface="Arial"/>
                <a:cs typeface="Arial"/>
              </a:rPr>
              <a:t>y </a:t>
            </a:r>
            <a:r>
              <a:rPr sz="2800" b="1" spc="5">
                <a:latin typeface="Arial"/>
                <a:cs typeface="Arial"/>
              </a:rPr>
              <a:t> </a:t>
            </a:r>
            <a:r>
              <a:rPr sz="2800" b="1" spc="-5">
                <a:latin typeface="Arial"/>
                <a:cs typeface="Arial"/>
              </a:rPr>
              <a:t>obligaciones</a:t>
            </a:r>
            <a:r>
              <a:rPr sz="2800" b="1" spc="-55">
                <a:latin typeface="Arial"/>
                <a:cs typeface="Arial"/>
              </a:rPr>
              <a:t> </a:t>
            </a:r>
            <a:r>
              <a:rPr sz="2800" b="1">
                <a:latin typeface="Arial"/>
                <a:cs typeface="Arial"/>
              </a:rPr>
              <a:t>cuando</a:t>
            </a:r>
            <a:r>
              <a:rPr sz="2800" b="1" spc="-40">
                <a:latin typeface="Arial"/>
                <a:cs typeface="Arial"/>
              </a:rPr>
              <a:t> </a:t>
            </a:r>
            <a:r>
              <a:rPr sz="2800" b="1">
                <a:latin typeface="Arial"/>
                <a:cs typeface="Arial"/>
              </a:rPr>
              <a:t>recibo</a:t>
            </a:r>
            <a:r>
              <a:rPr sz="2800" b="1" spc="-35">
                <a:latin typeface="Arial"/>
                <a:cs typeface="Arial"/>
              </a:rPr>
              <a:t> </a:t>
            </a:r>
            <a:r>
              <a:rPr sz="2800" b="1">
                <a:latin typeface="Arial"/>
                <a:cs typeface="Arial"/>
              </a:rPr>
              <a:t>(sujeto</a:t>
            </a:r>
            <a:r>
              <a:rPr sz="2800" b="1" spc="-50">
                <a:latin typeface="Arial"/>
                <a:cs typeface="Arial"/>
              </a:rPr>
              <a:t> </a:t>
            </a:r>
            <a:r>
              <a:rPr sz="2800" b="1">
                <a:latin typeface="Arial"/>
                <a:cs typeface="Arial"/>
              </a:rPr>
              <a:t>receptor)?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79247" y="304800"/>
            <a:ext cx="8256905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1905" algn="ctr">
              <a:lnSpc>
                <a:spcPct val="100000"/>
              </a:lnSpc>
              <a:spcBef>
                <a:spcPts val="105"/>
              </a:spcBef>
            </a:pPr>
            <a:r>
              <a:rPr sz="3200" b="1">
                <a:latin typeface="Arial"/>
                <a:cs typeface="Arial"/>
              </a:rPr>
              <a:t>¿Qué </a:t>
            </a:r>
            <a:r>
              <a:rPr sz="3200" b="1" spc="-5">
                <a:latin typeface="Arial"/>
                <a:cs typeface="Arial"/>
              </a:rPr>
              <a:t>información </a:t>
            </a:r>
            <a:r>
              <a:rPr sz="3200" b="1">
                <a:latin typeface="Arial"/>
                <a:cs typeface="Arial"/>
              </a:rPr>
              <a:t>debo </a:t>
            </a:r>
            <a:r>
              <a:rPr sz="3200" b="1" spc="-5">
                <a:latin typeface="Arial"/>
                <a:cs typeface="Arial"/>
              </a:rPr>
              <a:t>preparar para </a:t>
            </a:r>
            <a:r>
              <a:rPr sz="3200" b="1">
                <a:latin typeface="Arial"/>
                <a:cs typeface="Arial"/>
              </a:rPr>
              <a:t> contribuir</a:t>
            </a:r>
            <a:r>
              <a:rPr sz="3200" b="1" spc="-30">
                <a:latin typeface="Arial"/>
                <a:cs typeface="Arial"/>
              </a:rPr>
              <a:t> </a:t>
            </a:r>
            <a:r>
              <a:rPr sz="3200" b="1">
                <a:latin typeface="Arial"/>
                <a:cs typeface="Arial"/>
              </a:rPr>
              <a:t>en</a:t>
            </a:r>
            <a:r>
              <a:rPr sz="3200" b="1" spc="-25">
                <a:latin typeface="Arial"/>
                <a:cs typeface="Arial"/>
              </a:rPr>
              <a:t> </a:t>
            </a:r>
            <a:r>
              <a:rPr sz="3200" b="1">
                <a:latin typeface="Arial"/>
                <a:cs typeface="Arial"/>
              </a:rPr>
              <a:t>la</a:t>
            </a:r>
            <a:r>
              <a:rPr sz="3200" b="1" spc="-10">
                <a:latin typeface="Arial"/>
                <a:cs typeface="Arial"/>
              </a:rPr>
              <a:t> </a:t>
            </a:r>
            <a:r>
              <a:rPr sz="3200" b="1" spc="-5">
                <a:latin typeface="Arial"/>
                <a:cs typeface="Arial"/>
              </a:rPr>
              <a:t>integración</a:t>
            </a:r>
            <a:r>
              <a:rPr sz="3200" b="1" spc="-40">
                <a:latin typeface="Arial"/>
                <a:cs typeface="Arial"/>
              </a:rPr>
              <a:t> </a:t>
            </a:r>
            <a:r>
              <a:rPr sz="3200" b="1">
                <a:latin typeface="Arial"/>
                <a:cs typeface="Arial"/>
              </a:rPr>
              <a:t>del</a:t>
            </a:r>
            <a:r>
              <a:rPr sz="3200" b="1" spc="-10">
                <a:latin typeface="Arial"/>
                <a:cs typeface="Arial"/>
              </a:rPr>
              <a:t> </a:t>
            </a:r>
            <a:r>
              <a:rPr sz="3200" b="1" spc="-5">
                <a:latin typeface="Arial"/>
                <a:cs typeface="Arial"/>
              </a:rPr>
              <a:t>documento </a:t>
            </a:r>
            <a:r>
              <a:rPr sz="3200" b="1" spc="-869">
                <a:latin typeface="Arial"/>
                <a:cs typeface="Arial"/>
              </a:rPr>
              <a:t> </a:t>
            </a:r>
            <a:r>
              <a:rPr sz="3200" b="1">
                <a:latin typeface="Arial"/>
                <a:cs typeface="Arial"/>
              </a:rPr>
              <a:t>de</a:t>
            </a:r>
            <a:r>
              <a:rPr sz="3200" b="1" spc="-30">
                <a:latin typeface="Arial"/>
                <a:cs typeface="Arial"/>
              </a:rPr>
              <a:t> </a:t>
            </a:r>
            <a:r>
              <a:rPr sz="3200" b="1">
                <a:latin typeface="Arial"/>
                <a:cs typeface="Arial"/>
              </a:rPr>
              <a:t>entrega</a:t>
            </a:r>
            <a:r>
              <a:rPr sz="3200" b="1" spc="-20">
                <a:latin typeface="Arial"/>
                <a:cs typeface="Arial"/>
              </a:rPr>
              <a:t> </a:t>
            </a:r>
            <a:r>
              <a:rPr sz="3200" b="1">
                <a:latin typeface="Arial"/>
                <a:cs typeface="Arial"/>
              </a:rPr>
              <a:t>-</a:t>
            </a:r>
            <a:r>
              <a:rPr sz="3200" b="1" spc="-20">
                <a:latin typeface="Arial"/>
                <a:cs typeface="Arial"/>
              </a:rPr>
              <a:t> </a:t>
            </a:r>
            <a:r>
              <a:rPr sz="3200" b="1" spc="-5">
                <a:latin typeface="Arial"/>
                <a:cs typeface="Arial"/>
              </a:rPr>
              <a:t>recepción</a:t>
            </a:r>
            <a:r>
              <a:rPr sz="3200" b="1" spc="-20">
                <a:latin typeface="Arial"/>
                <a:cs typeface="Arial"/>
              </a:rPr>
              <a:t> </a:t>
            </a:r>
            <a:r>
              <a:rPr sz="3200" b="1">
                <a:latin typeface="Arial"/>
                <a:cs typeface="Arial"/>
              </a:rPr>
              <a:t>del</a:t>
            </a:r>
            <a:r>
              <a:rPr sz="3200" b="1" spc="-30">
                <a:latin typeface="Arial"/>
                <a:cs typeface="Arial"/>
              </a:rPr>
              <a:t> </a:t>
            </a:r>
            <a:r>
              <a:rPr lang="es-MX" sz="3200" b="1" smtClean="0">
                <a:latin typeface="Arial"/>
                <a:cs typeface="Arial"/>
              </a:rPr>
              <a:t>Alcalde</a:t>
            </a:r>
            <a:r>
              <a:rPr sz="3200" b="1" smtClean="0">
                <a:latin typeface="Arial"/>
                <a:cs typeface="Arial"/>
              </a:rPr>
              <a:t>?</a:t>
            </a:r>
            <a:endParaRPr sz="3200" b="1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15746" y="2104263"/>
            <a:ext cx="8305800" cy="4547235"/>
            <a:chOff x="615746" y="2104263"/>
            <a:chExt cx="8305800" cy="454723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5746" y="2564892"/>
              <a:ext cx="2219325" cy="199072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9636" y="3215894"/>
              <a:ext cx="1117219" cy="111721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08633" y="3293973"/>
              <a:ext cx="309549" cy="33759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74772" y="4346244"/>
              <a:ext cx="1981200" cy="230505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355973" y="2132838"/>
              <a:ext cx="4537075" cy="2490470"/>
            </a:xfrm>
            <a:custGeom>
              <a:avLst/>
              <a:gdLst/>
              <a:ahLst/>
              <a:cxnLst/>
              <a:rect l="l" t="t" r="r" b="b"/>
              <a:pathLst>
                <a:path w="4537075" h="2490470">
                  <a:moveTo>
                    <a:pt x="0" y="368935"/>
                  </a:moveTo>
                  <a:lnTo>
                    <a:pt x="2875" y="322666"/>
                  </a:lnTo>
                  <a:lnTo>
                    <a:pt x="11270" y="278109"/>
                  </a:lnTo>
                  <a:lnTo>
                    <a:pt x="24839" y="235611"/>
                  </a:lnTo>
                  <a:lnTo>
                    <a:pt x="43236" y="195518"/>
                  </a:lnTo>
                  <a:lnTo>
                    <a:pt x="66114" y="158175"/>
                  </a:lnTo>
                  <a:lnTo>
                    <a:pt x="93127" y="123930"/>
                  </a:lnTo>
                  <a:lnTo>
                    <a:pt x="123930" y="93127"/>
                  </a:lnTo>
                  <a:lnTo>
                    <a:pt x="158175" y="66114"/>
                  </a:lnTo>
                  <a:lnTo>
                    <a:pt x="195518" y="43236"/>
                  </a:lnTo>
                  <a:lnTo>
                    <a:pt x="235611" y="24839"/>
                  </a:lnTo>
                  <a:lnTo>
                    <a:pt x="278109" y="11270"/>
                  </a:lnTo>
                  <a:lnTo>
                    <a:pt x="322666" y="2875"/>
                  </a:lnTo>
                  <a:lnTo>
                    <a:pt x="368935" y="0"/>
                  </a:lnTo>
                  <a:lnTo>
                    <a:pt x="756030" y="0"/>
                  </a:lnTo>
                  <a:lnTo>
                    <a:pt x="1890267" y="0"/>
                  </a:lnTo>
                  <a:lnTo>
                    <a:pt x="4167631" y="0"/>
                  </a:lnTo>
                  <a:lnTo>
                    <a:pt x="4213900" y="2875"/>
                  </a:lnTo>
                  <a:lnTo>
                    <a:pt x="4258457" y="11270"/>
                  </a:lnTo>
                  <a:lnTo>
                    <a:pt x="4300955" y="24839"/>
                  </a:lnTo>
                  <a:lnTo>
                    <a:pt x="4341048" y="43236"/>
                  </a:lnTo>
                  <a:lnTo>
                    <a:pt x="4378391" y="66114"/>
                  </a:lnTo>
                  <a:lnTo>
                    <a:pt x="4412636" y="93127"/>
                  </a:lnTo>
                  <a:lnTo>
                    <a:pt x="4443439" y="123930"/>
                  </a:lnTo>
                  <a:lnTo>
                    <a:pt x="4470452" y="158175"/>
                  </a:lnTo>
                  <a:lnTo>
                    <a:pt x="4493330" y="195518"/>
                  </a:lnTo>
                  <a:lnTo>
                    <a:pt x="4511727" y="235611"/>
                  </a:lnTo>
                  <a:lnTo>
                    <a:pt x="4525296" y="278109"/>
                  </a:lnTo>
                  <a:lnTo>
                    <a:pt x="4533691" y="322666"/>
                  </a:lnTo>
                  <a:lnTo>
                    <a:pt x="4536567" y="368935"/>
                  </a:lnTo>
                  <a:lnTo>
                    <a:pt x="4536567" y="1291209"/>
                  </a:lnTo>
                  <a:lnTo>
                    <a:pt x="4536567" y="1844548"/>
                  </a:lnTo>
                  <a:lnTo>
                    <a:pt x="4533691" y="1890814"/>
                  </a:lnTo>
                  <a:lnTo>
                    <a:pt x="4525296" y="1935365"/>
                  </a:lnTo>
                  <a:lnTo>
                    <a:pt x="4511727" y="1977853"/>
                  </a:lnTo>
                  <a:lnTo>
                    <a:pt x="4493330" y="2017935"/>
                  </a:lnTo>
                  <a:lnTo>
                    <a:pt x="4470452" y="2055265"/>
                  </a:lnTo>
                  <a:lnTo>
                    <a:pt x="4443439" y="2089496"/>
                  </a:lnTo>
                  <a:lnTo>
                    <a:pt x="4412636" y="2120284"/>
                  </a:lnTo>
                  <a:lnTo>
                    <a:pt x="4378391" y="2147283"/>
                  </a:lnTo>
                  <a:lnTo>
                    <a:pt x="4341048" y="2170148"/>
                  </a:lnTo>
                  <a:lnTo>
                    <a:pt x="4300955" y="2188533"/>
                  </a:lnTo>
                  <a:lnTo>
                    <a:pt x="4258457" y="2202093"/>
                  </a:lnTo>
                  <a:lnTo>
                    <a:pt x="4213900" y="2210482"/>
                  </a:lnTo>
                  <a:lnTo>
                    <a:pt x="4167631" y="2213356"/>
                  </a:lnTo>
                  <a:lnTo>
                    <a:pt x="1890267" y="2213356"/>
                  </a:lnTo>
                  <a:lnTo>
                    <a:pt x="1323213" y="2490089"/>
                  </a:lnTo>
                  <a:lnTo>
                    <a:pt x="756030" y="2213356"/>
                  </a:lnTo>
                  <a:lnTo>
                    <a:pt x="368935" y="2213356"/>
                  </a:lnTo>
                  <a:lnTo>
                    <a:pt x="322666" y="2210482"/>
                  </a:lnTo>
                  <a:lnTo>
                    <a:pt x="278109" y="2202093"/>
                  </a:lnTo>
                  <a:lnTo>
                    <a:pt x="235611" y="2188533"/>
                  </a:lnTo>
                  <a:lnTo>
                    <a:pt x="195518" y="2170148"/>
                  </a:lnTo>
                  <a:lnTo>
                    <a:pt x="158175" y="2147283"/>
                  </a:lnTo>
                  <a:lnTo>
                    <a:pt x="123930" y="2120284"/>
                  </a:lnTo>
                  <a:lnTo>
                    <a:pt x="93127" y="2089496"/>
                  </a:lnTo>
                  <a:lnTo>
                    <a:pt x="66114" y="2055265"/>
                  </a:lnTo>
                  <a:lnTo>
                    <a:pt x="43236" y="2017935"/>
                  </a:lnTo>
                  <a:lnTo>
                    <a:pt x="24839" y="1977853"/>
                  </a:lnTo>
                  <a:lnTo>
                    <a:pt x="11270" y="1935365"/>
                  </a:lnTo>
                  <a:lnTo>
                    <a:pt x="2875" y="1890814"/>
                  </a:lnTo>
                  <a:lnTo>
                    <a:pt x="0" y="1844548"/>
                  </a:lnTo>
                  <a:lnTo>
                    <a:pt x="0" y="1291209"/>
                  </a:lnTo>
                  <a:lnTo>
                    <a:pt x="0" y="368935"/>
                  </a:lnTo>
                  <a:close/>
                </a:path>
              </a:pathLst>
            </a:custGeom>
            <a:ln w="57150">
              <a:solidFill>
                <a:srgbClr val="2356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390769" y="4797099"/>
            <a:ext cx="2637663" cy="1975739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4581905" y="2305253"/>
            <a:ext cx="4088129" cy="18601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2000" b="1">
                <a:latin typeface="Arial"/>
                <a:cs typeface="Arial"/>
              </a:rPr>
              <a:t>La</a:t>
            </a:r>
            <a:r>
              <a:rPr sz="2000" b="1" spc="-25">
                <a:latin typeface="Arial"/>
                <a:cs typeface="Arial"/>
              </a:rPr>
              <a:t> </a:t>
            </a:r>
            <a:r>
              <a:rPr sz="2000" b="1">
                <a:latin typeface="Arial"/>
                <a:cs typeface="Arial"/>
              </a:rPr>
              <a:t>información</a:t>
            </a:r>
            <a:r>
              <a:rPr sz="2000" b="1" spc="-40">
                <a:latin typeface="Arial"/>
                <a:cs typeface="Arial"/>
              </a:rPr>
              <a:t> </a:t>
            </a:r>
            <a:r>
              <a:rPr sz="2000" b="1">
                <a:latin typeface="Arial"/>
                <a:cs typeface="Arial"/>
              </a:rPr>
              <a:t>de</a:t>
            </a:r>
            <a:r>
              <a:rPr sz="2000" b="1" spc="-35">
                <a:latin typeface="Arial"/>
                <a:cs typeface="Arial"/>
              </a:rPr>
              <a:t> </a:t>
            </a:r>
            <a:r>
              <a:rPr sz="2000" b="1">
                <a:latin typeface="Arial"/>
                <a:cs typeface="Arial"/>
              </a:rPr>
              <a:t>carácter</a:t>
            </a:r>
            <a:r>
              <a:rPr sz="2000" b="1" spc="-45">
                <a:latin typeface="Arial"/>
                <a:cs typeface="Arial"/>
              </a:rPr>
              <a:t> </a:t>
            </a:r>
            <a:r>
              <a:rPr sz="2000" b="1">
                <a:latin typeface="Arial"/>
                <a:cs typeface="Arial"/>
              </a:rPr>
              <a:t>global </a:t>
            </a:r>
            <a:r>
              <a:rPr sz="2000" b="1" spc="-540">
                <a:latin typeface="Arial"/>
                <a:cs typeface="Arial"/>
              </a:rPr>
              <a:t> </a:t>
            </a:r>
            <a:r>
              <a:rPr sz="2000" b="1">
                <a:latin typeface="Arial"/>
                <a:cs typeface="Arial"/>
              </a:rPr>
              <a:t>e institucional que se genera o </a:t>
            </a:r>
            <a:r>
              <a:rPr sz="2000" b="1" spc="5">
                <a:latin typeface="Arial"/>
                <a:cs typeface="Arial"/>
              </a:rPr>
              <a:t> </a:t>
            </a:r>
            <a:r>
              <a:rPr sz="2000" b="1">
                <a:latin typeface="Arial"/>
                <a:cs typeface="Arial"/>
              </a:rPr>
              <a:t>tramita en tu área de </a:t>
            </a:r>
            <a:r>
              <a:rPr sz="2000" b="1" spc="5">
                <a:latin typeface="Arial"/>
                <a:cs typeface="Arial"/>
              </a:rPr>
              <a:t> </a:t>
            </a:r>
            <a:r>
              <a:rPr sz="2000" b="1">
                <a:latin typeface="Arial"/>
                <a:cs typeface="Arial"/>
              </a:rPr>
              <a:t>competencia, misma </a:t>
            </a:r>
            <a:r>
              <a:rPr sz="2000" b="1" err="1">
                <a:latin typeface="Arial"/>
                <a:cs typeface="Arial"/>
              </a:rPr>
              <a:t>que</a:t>
            </a:r>
            <a:r>
              <a:rPr sz="2000" b="1">
                <a:latin typeface="Arial"/>
                <a:cs typeface="Arial"/>
              </a:rPr>
              <a:t> </a:t>
            </a:r>
            <a:r>
              <a:rPr lang="es-MX" sz="2000" b="1">
                <a:latin typeface="Arial"/>
                <a:cs typeface="Arial"/>
              </a:rPr>
              <a:t>d</a:t>
            </a:r>
            <a:r>
              <a:rPr sz="2000" b="1" smtClean="0">
                <a:latin typeface="Arial"/>
                <a:cs typeface="Arial"/>
              </a:rPr>
              <a:t>e</a:t>
            </a:r>
            <a:r>
              <a:rPr lang="es-MX" sz="2000" b="1" smtClean="0">
                <a:latin typeface="Arial"/>
                <a:cs typeface="Arial"/>
              </a:rPr>
              <a:t>b</a:t>
            </a:r>
            <a:r>
              <a:rPr sz="2000" b="1" err="1" smtClean="0">
                <a:latin typeface="Arial"/>
                <a:cs typeface="Arial"/>
              </a:rPr>
              <a:t>es</a:t>
            </a:r>
            <a:r>
              <a:rPr sz="2000" b="1" smtClean="0">
                <a:latin typeface="Arial"/>
                <a:cs typeface="Arial"/>
              </a:rPr>
              <a:t> </a:t>
            </a:r>
            <a:r>
              <a:rPr sz="2000" b="1" spc="5" smtClean="0">
                <a:latin typeface="Arial"/>
                <a:cs typeface="Arial"/>
              </a:rPr>
              <a:t> </a:t>
            </a:r>
            <a:r>
              <a:rPr sz="2000" b="1" err="1" smtClean="0">
                <a:latin typeface="Arial"/>
                <a:cs typeface="Arial"/>
              </a:rPr>
              <a:t>incorporar</a:t>
            </a:r>
            <a:r>
              <a:rPr sz="2000" b="1" smtClean="0">
                <a:latin typeface="Arial"/>
                <a:cs typeface="Arial"/>
              </a:rPr>
              <a:t> </a:t>
            </a:r>
            <a:r>
              <a:rPr sz="2000" b="1">
                <a:latin typeface="Arial"/>
                <a:cs typeface="Arial"/>
              </a:rPr>
              <a:t>al </a:t>
            </a:r>
            <a:r>
              <a:rPr lang="es-MX" sz="2000" b="1" spc="5" smtClean="0">
                <a:latin typeface="Arial"/>
                <a:cs typeface="Arial"/>
              </a:rPr>
              <a:t>informe general</a:t>
            </a:r>
            <a:r>
              <a:rPr sz="2000" b="1" spc="-30" smtClean="0">
                <a:latin typeface="Arial"/>
                <a:cs typeface="Arial"/>
              </a:rPr>
              <a:t>,</a:t>
            </a:r>
            <a:r>
              <a:rPr sz="2000" b="1" spc="-15" smtClean="0">
                <a:latin typeface="Arial"/>
                <a:cs typeface="Arial"/>
              </a:rPr>
              <a:t> </a:t>
            </a:r>
            <a:r>
              <a:rPr sz="2000" b="1">
                <a:latin typeface="Arial"/>
                <a:cs typeface="Arial"/>
              </a:rPr>
              <a:t>para</a:t>
            </a:r>
            <a:r>
              <a:rPr sz="2000" b="1" spc="-20">
                <a:latin typeface="Arial"/>
                <a:cs typeface="Arial"/>
              </a:rPr>
              <a:t> </a:t>
            </a:r>
            <a:r>
              <a:rPr sz="2000" b="1">
                <a:latin typeface="Arial"/>
                <a:cs typeface="Arial"/>
              </a:rPr>
              <a:t>estos</a:t>
            </a:r>
            <a:r>
              <a:rPr sz="2000" b="1" spc="-20">
                <a:latin typeface="Arial"/>
                <a:cs typeface="Arial"/>
              </a:rPr>
              <a:t> </a:t>
            </a:r>
            <a:r>
              <a:rPr sz="2000" b="1">
                <a:latin typeface="Arial"/>
                <a:cs typeface="Arial"/>
              </a:rPr>
              <a:t>efectos.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76400" y="381000"/>
            <a:ext cx="6934200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5"/>
              </a:spcBef>
            </a:pPr>
            <a:r>
              <a:rPr sz="2800" dirty="0"/>
              <a:t>¿</a:t>
            </a:r>
            <a:r>
              <a:rPr sz="2800" dirty="0" err="1"/>
              <a:t>Qué</a:t>
            </a:r>
            <a:r>
              <a:rPr sz="2800" spc="-35" dirty="0"/>
              <a:t> </a:t>
            </a:r>
            <a:r>
              <a:rPr sz="2800" dirty="0" err="1"/>
              <a:t>sucede</a:t>
            </a:r>
            <a:r>
              <a:rPr sz="2800" spc="-45" dirty="0"/>
              <a:t> </a:t>
            </a:r>
            <a:r>
              <a:rPr sz="2800" dirty="0" err="1"/>
              <a:t>si</a:t>
            </a:r>
            <a:r>
              <a:rPr sz="2800" spc="-10" dirty="0"/>
              <a:t> </a:t>
            </a:r>
            <a:r>
              <a:rPr sz="2800" dirty="0"/>
              <a:t>no</a:t>
            </a:r>
            <a:r>
              <a:rPr sz="2800" spc="-35" dirty="0"/>
              <a:t> </a:t>
            </a:r>
            <a:r>
              <a:rPr sz="2800" dirty="0" err="1"/>
              <a:t>cumplo</a:t>
            </a:r>
            <a:r>
              <a:rPr sz="2800" spc="-25" dirty="0"/>
              <a:t> </a:t>
            </a:r>
            <a:r>
              <a:rPr sz="2800" dirty="0"/>
              <a:t>con</a:t>
            </a:r>
            <a:r>
              <a:rPr sz="2800" spc="-30" dirty="0"/>
              <a:t> </a:t>
            </a:r>
            <a:r>
              <a:rPr sz="2800" dirty="0" err="1"/>
              <a:t>mis</a:t>
            </a:r>
            <a:r>
              <a:rPr sz="2800" dirty="0"/>
              <a:t> </a:t>
            </a:r>
            <a:r>
              <a:rPr sz="2800" spc="-869" dirty="0"/>
              <a:t> </a:t>
            </a:r>
            <a:r>
              <a:rPr sz="2800" spc="-5" dirty="0" err="1"/>
              <a:t>responsabilidades</a:t>
            </a:r>
            <a:r>
              <a:rPr sz="2800" spc="-30" dirty="0"/>
              <a:t> </a:t>
            </a:r>
            <a:r>
              <a:rPr sz="2800" dirty="0"/>
              <a:t>y</a:t>
            </a:r>
            <a:r>
              <a:rPr sz="2800" spc="-5" dirty="0"/>
              <a:t> </a:t>
            </a:r>
            <a:r>
              <a:rPr sz="2800" spc="-5" dirty="0" err="1" smtClean="0"/>
              <a:t>obligaciones</a:t>
            </a:r>
            <a:r>
              <a:rPr lang="es-MX" sz="2800" spc="-5" dirty="0" smtClean="0"/>
              <a:t> de E-R</a:t>
            </a:r>
            <a:r>
              <a:rPr sz="2800" spc="-5" dirty="0" smtClean="0"/>
              <a:t>?</a:t>
            </a:r>
            <a:endParaRPr sz="2800" spc="-5" dirty="0"/>
          </a:p>
        </p:txBody>
      </p:sp>
      <p:grpSp>
        <p:nvGrpSpPr>
          <p:cNvPr id="4" name="object 4"/>
          <p:cNvGrpSpPr/>
          <p:nvPr/>
        </p:nvGrpSpPr>
        <p:grpSpPr>
          <a:xfrm>
            <a:off x="328510" y="1744217"/>
            <a:ext cx="8448675" cy="4594225"/>
            <a:chOff x="328510" y="1744217"/>
            <a:chExt cx="8448675" cy="45942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8510" y="3041111"/>
              <a:ext cx="2736342" cy="171477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374899" y="1772792"/>
              <a:ext cx="6374130" cy="4537075"/>
            </a:xfrm>
            <a:custGeom>
              <a:avLst/>
              <a:gdLst/>
              <a:ahLst/>
              <a:cxnLst/>
              <a:rect l="l" t="t" r="r" b="b"/>
              <a:pathLst>
                <a:path w="6374130" h="4537075">
                  <a:moveTo>
                    <a:pt x="0" y="2459863"/>
                  </a:moveTo>
                  <a:lnTo>
                    <a:pt x="876553" y="3780409"/>
                  </a:lnTo>
                  <a:lnTo>
                    <a:pt x="878041" y="3828228"/>
                  </a:lnTo>
                  <a:lnTo>
                    <a:pt x="882444" y="3875256"/>
                  </a:lnTo>
                  <a:lnTo>
                    <a:pt x="889673" y="3921406"/>
                  </a:lnTo>
                  <a:lnTo>
                    <a:pt x="899641" y="3966588"/>
                  </a:lnTo>
                  <a:lnTo>
                    <a:pt x="912260" y="4010713"/>
                  </a:lnTo>
                  <a:lnTo>
                    <a:pt x="927439" y="4053694"/>
                  </a:lnTo>
                  <a:lnTo>
                    <a:pt x="945091" y="4095442"/>
                  </a:lnTo>
                  <a:lnTo>
                    <a:pt x="965128" y="4135868"/>
                  </a:lnTo>
                  <a:lnTo>
                    <a:pt x="987461" y="4174883"/>
                  </a:lnTo>
                  <a:lnTo>
                    <a:pt x="1012000" y="4212400"/>
                  </a:lnTo>
                  <a:lnTo>
                    <a:pt x="1038659" y="4248328"/>
                  </a:lnTo>
                  <a:lnTo>
                    <a:pt x="1067348" y="4282581"/>
                  </a:lnTo>
                  <a:lnTo>
                    <a:pt x="1097978" y="4315069"/>
                  </a:lnTo>
                  <a:lnTo>
                    <a:pt x="1130462" y="4345704"/>
                  </a:lnTo>
                  <a:lnTo>
                    <a:pt x="1164710" y="4374397"/>
                  </a:lnTo>
                  <a:lnTo>
                    <a:pt x="1200634" y="4401059"/>
                  </a:lnTo>
                  <a:lnTo>
                    <a:pt x="1238146" y="4425603"/>
                  </a:lnTo>
                  <a:lnTo>
                    <a:pt x="1277157" y="4447939"/>
                  </a:lnTo>
                  <a:lnTo>
                    <a:pt x="1317578" y="4467979"/>
                  </a:lnTo>
                  <a:lnTo>
                    <a:pt x="1359321" y="4485634"/>
                  </a:lnTo>
                  <a:lnTo>
                    <a:pt x="1402298" y="4500816"/>
                  </a:lnTo>
                  <a:lnTo>
                    <a:pt x="1446419" y="4513436"/>
                  </a:lnTo>
                  <a:lnTo>
                    <a:pt x="1491598" y="4523406"/>
                  </a:lnTo>
                  <a:lnTo>
                    <a:pt x="1537743" y="4530637"/>
                  </a:lnTo>
                  <a:lnTo>
                    <a:pt x="1584769" y="4535041"/>
                  </a:lnTo>
                  <a:lnTo>
                    <a:pt x="1632585" y="4536528"/>
                  </a:lnTo>
                  <a:lnTo>
                    <a:pt x="5617464" y="4536528"/>
                  </a:lnTo>
                  <a:lnTo>
                    <a:pt x="5665280" y="4535041"/>
                  </a:lnTo>
                  <a:lnTo>
                    <a:pt x="5712307" y="4530637"/>
                  </a:lnTo>
                  <a:lnTo>
                    <a:pt x="5758455" y="4523406"/>
                  </a:lnTo>
                  <a:lnTo>
                    <a:pt x="5803637" y="4513436"/>
                  </a:lnTo>
                  <a:lnTo>
                    <a:pt x="5847762" y="4500816"/>
                  </a:lnTo>
                  <a:lnTo>
                    <a:pt x="5890744" y="4485634"/>
                  </a:lnTo>
                  <a:lnTo>
                    <a:pt x="5932493" y="4467979"/>
                  </a:lnTo>
                  <a:lnTo>
                    <a:pt x="5972920" y="4447939"/>
                  </a:lnTo>
                  <a:lnTo>
                    <a:pt x="6011937" y="4425603"/>
                  </a:lnTo>
                  <a:lnTo>
                    <a:pt x="6049456" y="4401059"/>
                  </a:lnTo>
                  <a:lnTo>
                    <a:pt x="6085387" y="4374397"/>
                  </a:lnTo>
                  <a:lnTo>
                    <a:pt x="6119643" y="4345704"/>
                  </a:lnTo>
                  <a:lnTo>
                    <a:pt x="6152133" y="4315069"/>
                  </a:lnTo>
                  <a:lnTo>
                    <a:pt x="6182771" y="4282581"/>
                  </a:lnTo>
                  <a:lnTo>
                    <a:pt x="6211467" y="4248328"/>
                  </a:lnTo>
                  <a:lnTo>
                    <a:pt x="6238133" y="4212400"/>
                  </a:lnTo>
                  <a:lnTo>
                    <a:pt x="6262679" y="4174883"/>
                  </a:lnTo>
                  <a:lnTo>
                    <a:pt x="6285018" y="4135868"/>
                  </a:lnTo>
                  <a:lnTo>
                    <a:pt x="6305061" y="4095442"/>
                  </a:lnTo>
                  <a:lnTo>
                    <a:pt x="6322719" y="4053694"/>
                  </a:lnTo>
                  <a:lnTo>
                    <a:pt x="6337903" y="4010713"/>
                  </a:lnTo>
                  <a:lnTo>
                    <a:pt x="6350525" y="3966588"/>
                  </a:lnTo>
                  <a:lnTo>
                    <a:pt x="6360497" y="3921406"/>
                  </a:lnTo>
                  <a:lnTo>
                    <a:pt x="6367729" y="3875256"/>
                  </a:lnTo>
                  <a:lnTo>
                    <a:pt x="6372134" y="3828228"/>
                  </a:lnTo>
                  <a:lnTo>
                    <a:pt x="6373622" y="3780409"/>
                  </a:lnTo>
                  <a:lnTo>
                    <a:pt x="6373622" y="2646299"/>
                  </a:lnTo>
                  <a:lnTo>
                    <a:pt x="876553" y="2646299"/>
                  </a:lnTo>
                  <a:lnTo>
                    <a:pt x="0" y="2459863"/>
                  </a:lnTo>
                  <a:close/>
                </a:path>
                <a:path w="6374130" h="4537075">
                  <a:moveTo>
                    <a:pt x="5617464" y="0"/>
                  </a:moveTo>
                  <a:lnTo>
                    <a:pt x="1632585" y="0"/>
                  </a:lnTo>
                  <a:lnTo>
                    <a:pt x="1584769" y="1487"/>
                  </a:lnTo>
                  <a:lnTo>
                    <a:pt x="1537743" y="5892"/>
                  </a:lnTo>
                  <a:lnTo>
                    <a:pt x="1491598" y="13124"/>
                  </a:lnTo>
                  <a:lnTo>
                    <a:pt x="1446419" y="23096"/>
                  </a:lnTo>
                  <a:lnTo>
                    <a:pt x="1402298" y="35718"/>
                  </a:lnTo>
                  <a:lnTo>
                    <a:pt x="1359321" y="50902"/>
                  </a:lnTo>
                  <a:lnTo>
                    <a:pt x="1317578" y="68560"/>
                  </a:lnTo>
                  <a:lnTo>
                    <a:pt x="1277157" y="88603"/>
                  </a:lnTo>
                  <a:lnTo>
                    <a:pt x="1238146" y="110942"/>
                  </a:lnTo>
                  <a:lnTo>
                    <a:pt x="1200634" y="135488"/>
                  </a:lnTo>
                  <a:lnTo>
                    <a:pt x="1164710" y="162154"/>
                  </a:lnTo>
                  <a:lnTo>
                    <a:pt x="1130462" y="190850"/>
                  </a:lnTo>
                  <a:lnTo>
                    <a:pt x="1097978" y="221488"/>
                  </a:lnTo>
                  <a:lnTo>
                    <a:pt x="1067348" y="253978"/>
                  </a:lnTo>
                  <a:lnTo>
                    <a:pt x="1038659" y="288234"/>
                  </a:lnTo>
                  <a:lnTo>
                    <a:pt x="1012000" y="324165"/>
                  </a:lnTo>
                  <a:lnTo>
                    <a:pt x="987461" y="361684"/>
                  </a:lnTo>
                  <a:lnTo>
                    <a:pt x="965128" y="400701"/>
                  </a:lnTo>
                  <a:lnTo>
                    <a:pt x="945091" y="441128"/>
                  </a:lnTo>
                  <a:lnTo>
                    <a:pt x="927439" y="482877"/>
                  </a:lnTo>
                  <a:lnTo>
                    <a:pt x="912260" y="525859"/>
                  </a:lnTo>
                  <a:lnTo>
                    <a:pt x="899641" y="569984"/>
                  </a:lnTo>
                  <a:lnTo>
                    <a:pt x="889673" y="615166"/>
                  </a:lnTo>
                  <a:lnTo>
                    <a:pt x="882444" y="661314"/>
                  </a:lnTo>
                  <a:lnTo>
                    <a:pt x="878041" y="708341"/>
                  </a:lnTo>
                  <a:lnTo>
                    <a:pt x="876553" y="756158"/>
                  </a:lnTo>
                  <a:lnTo>
                    <a:pt x="876553" y="2646299"/>
                  </a:lnTo>
                  <a:lnTo>
                    <a:pt x="6373622" y="2646299"/>
                  </a:lnTo>
                  <a:lnTo>
                    <a:pt x="6373622" y="756158"/>
                  </a:lnTo>
                  <a:lnTo>
                    <a:pt x="6372134" y="708341"/>
                  </a:lnTo>
                  <a:lnTo>
                    <a:pt x="6367729" y="661314"/>
                  </a:lnTo>
                  <a:lnTo>
                    <a:pt x="6360497" y="615166"/>
                  </a:lnTo>
                  <a:lnTo>
                    <a:pt x="6350525" y="569984"/>
                  </a:lnTo>
                  <a:lnTo>
                    <a:pt x="6337903" y="525859"/>
                  </a:lnTo>
                  <a:lnTo>
                    <a:pt x="6322719" y="482877"/>
                  </a:lnTo>
                  <a:lnTo>
                    <a:pt x="6305061" y="441128"/>
                  </a:lnTo>
                  <a:lnTo>
                    <a:pt x="6285018" y="400701"/>
                  </a:lnTo>
                  <a:lnTo>
                    <a:pt x="6262679" y="361684"/>
                  </a:lnTo>
                  <a:lnTo>
                    <a:pt x="6238133" y="324165"/>
                  </a:lnTo>
                  <a:lnTo>
                    <a:pt x="6211467" y="288234"/>
                  </a:lnTo>
                  <a:lnTo>
                    <a:pt x="6182771" y="253978"/>
                  </a:lnTo>
                  <a:lnTo>
                    <a:pt x="6152134" y="221488"/>
                  </a:lnTo>
                  <a:lnTo>
                    <a:pt x="6119643" y="190850"/>
                  </a:lnTo>
                  <a:lnTo>
                    <a:pt x="6085387" y="162154"/>
                  </a:lnTo>
                  <a:lnTo>
                    <a:pt x="6049456" y="135488"/>
                  </a:lnTo>
                  <a:lnTo>
                    <a:pt x="6011937" y="110942"/>
                  </a:lnTo>
                  <a:lnTo>
                    <a:pt x="5972920" y="88603"/>
                  </a:lnTo>
                  <a:lnTo>
                    <a:pt x="5932493" y="68560"/>
                  </a:lnTo>
                  <a:lnTo>
                    <a:pt x="5890744" y="50902"/>
                  </a:lnTo>
                  <a:lnTo>
                    <a:pt x="5847762" y="35718"/>
                  </a:lnTo>
                  <a:lnTo>
                    <a:pt x="5803637" y="23096"/>
                  </a:lnTo>
                  <a:lnTo>
                    <a:pt x="5758455" y="13124"/>
                  </a:lnTo>
                  <a:lnTo>
                    <a:pt x="5712307" y="5892"/>
                  </a:lnTo>
                  <a:lnTo>
                    <a:pt x="5665280" y="1487"/>
                  </a:lnTo>
                  <a:lnTo>
                    <a:pt x="56174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74899" y="1772792"/>
              <a:ext cx="6374130" cy="4537075"/>
            </a:xfrm>
            <a:custGeom>
              <a:avLst/>
              <a:gdLst/>
              <a:ahLst/>
              <a:cxnLst/>
              <a:rect l="l" t="t" r="r" b="b"/>
              <a:pathLst>
                <a:path w="6374130" h="4537075">
                  <a:moveTo>
                    <a:pt x="876553" y="756158"/>
                  </a:moveTo>
                  <a:lnTo>
                    <a:pt x="878041" y="708341"/>
                  </a:lnTo>
                  <a:lnTo>
                    <a:pt x="882444" y="661314"/>
                  </a:lnTo>
                  <a:lnTo>
                    <a:pt x="889673" y="615166"/>
                  </a:lnTo>
                  <a:lnTo>
                    <a:pt x="899641" y="569984"/>
                  </a:lnTo>
                  <a:lnTo>
                    <a:pt x="912260" y="525859"/>
                  </a:lnTo>
                  <a:lnTo>
                    <a:pt x="927439" y="482877"/>
                  </a:lnTo>
                  <a:lnTo>
                    <a:pt x="945091" y="441128"/>
                  </a:lnTo>
                  <a:lnTo>
                    <a:pt x="965128" y="400701"/>
                  </a:lnTo>
                  <a:lnTo>
                    <a:pt x="987461" y="361684"/>
                  </a:lnTo>
                  <a:lnTo>
                    <a:pt x="1012000" y="324165"/>
                  </a:lnTo>
                  <a:lnTo>
                    <a:pt x="1038659" y="288234"/>
                  </a:lnTo>
                  <a:lnTo>
                    <a:pt x="1067348" y="253978"/>
                  </a:lnTo>
                  <a:lnTo>
                    <a:pt x="1097978" y="221488"/>
                  </a:lnTo>
                  <a:lnTo>
                    <a:pt x="1130462" y="190850"/>
                  </a:lnTo>
                  <a:lnTo>
                    <a:pt x="1164710" y="162154"/>
                  </a:lnTo>
                  <a:lnTo>
                    <a:pt x="1200634" y="135488"/>
                  </a:lnTo>
                  <a:lnTo>
                    <a:pt x="1238146" y="110942"/>
                  </a:lnTo>
                  <a:lnTo>
                    <a:pt x="1277157" y="88603"/>
                  </a:lnTo>
                  <a:lnTo>
                    <a:pt x="1317578" y="68560"/>
                  </a:lnTo>
                  <a:lnTo>
                    <a:pt x="1359321" y="50902"/>
                  </a:lnTo>
                  <a:lnTo>
                    <a:pt x="1402298" y="35718"/>
                  </a:lnTo>
                  <a:lnTo>
                    <a:pt x="1446419" y="23096"/>
                  </a:lnTo>
                  <a:lnTo>
                    <a:pt x="1491598" y="13124"/>
                  </a:lnTo>
                  <a:lnTo>
                    <a:pt x="1537743" y="5892"/>
                  </a:lnTo>
                  <a:lnTo>
                    <a:pt x="1584769" y="1487"/>
                  </a:lnTo>
                  <a:lnTo>
                    <a:pt x="1632585" y="0"/>
                  </a:lnTo>
                  <a:lnTo>
                    <a:pt x="1792732" y="0"/>
                  </a:lnTo>
                  <a:lnTo>
                    <a:pt x="3166999" y="0"/>
                  </a:lnTo>
                  <a:lnTo>
                    <a:pt x="5617464" y="0"/>
                  </a:lnTo>
                  <a:lnTo>
                    <a:pt x="5665280" y="1487"/>
                  </a:lnTo>
                  <a:lnTo>
                    <a:pt x="5712307" y="5892"/>
                  </a:lnTo>
                  <a:lnTo>
                    <a:pt x="5758455" y="13124"/>
                  </a:lnTo>
                  <a:lnTo>
                    <a:pt x="5803637" y="23096"/>
                  </a:lnTo>
                  <a:lnTo>
                    <a:pt x="5847762" y="35718"/>
                  </a:lnTo>
                  <a:lnTo>
                    <a:pt x="5890744" y="50902"/>
                  </a:lnTo>
                  <a:lnTo>
                    <a:pt x="5932493" y="68560"/>
                  </a:lnTo>
                  <a:lnTo>
                    <a:pt x="5972920" y="88603"/>
                  </a:lnTo>
                  <a:lnTo>
                    <a:pt x="6011937" y="110942"/>
                  </a:lnTo>
                  <a:lnTo>
                    <a:pt x="6049456" y="135488"/>
                  </a:lnTo>
                  <a:lnTo>
                    <a:pt x="6085387" y="162154"/>
                  </a:lnTo>
                  <a:lnTo>
                    <a:pt x="6119643" y="190850"/>
                  </a:lnTo>
                  <a:lnTo>
                    <a:pt x="6152133" y="221487"/>
                  </a:lnTo>
                  <a:lnTo>
                    <a:pt x="6182771" y="253978"/>
                  </a:lnTo>
                  <a:lnTo>
                    <a:pt x="6211467" y="288234"/>
                  </a:lnTo>
                  <a:lnTo>
                    <a:pt x="6238133" y="324165"/>
                  </a:lnTo>
                  <a:lnTo>
                    <a:pt x="6262679" y="361684"/>
                  </a:lnTo>
                  <a:lnTo>
                    <a:pt x="6285018" y="400701"/>
                  </a:lnTo>
                  <a:lnTo>
                    <a:pt x="6305061" y="441128"/>
                  </a:lnTo>
                  <a:lnTo>
                    <a:pt x="6322719" y="482877"/>
                  </a:lnTo>
                  <a:lnTo>
                    <a:pt x="6337903" y="525859"/>
                  </a:lnTo>
                  <a:lnTo>
                    <a:pt x="6350525" y="569984"/>
                  </a:lnTo>
                  <a:lnTo>
                    <a:pt x="6360497" y="615166"/>
                  </a:lnTo>
                  <a:lnTo>
                    <a:pt x="6367729" y="661314"/>
                  </a:lnTo>
                  <a:lnTo>
                    <a:pt x="6372134" y="708341"/>
                  </a:lnTo>
                  <a:lnTo>
                    <a:pt x="6373622" y="756158"/>
                  </a:lnTo>
                  <a:lnTo>
                    <a:pt x="6373622" y="2646299"/>
                  </a:lnTo>
                  <a:lnTo>
                    <a:pt x="6373622" y="3780409"/>
                  </a:lnTo>
                  <a:lnTo>
                    <a:pt x="6372134" y="3828228"/>
                  </a:lnTo>
                  <a:lnTo>
                    <a:pt x="6367729" y="3875256"/>
                  </a:lnTo>
                  <a:lnTo>
                    <a:pt x="6360497" y="3921406"/>
                  </a:lnTo>
                  <a:lnTo>
                    <a:pt x="6350525" y="3966588"/>
                  </a:lnTo>
                  <a:lnTo>
                    <a:pt x="6337903" y="4010713"/>
                  </a:lnTo>
                  <a:lnTo>
                    <a:pt x="6322719" y="4053694"/>
                  </a:lnTo>
                  <a:lnTo>
                    <a:pt x="6305061" y="4095442"/>
                  </a:lnTo>
                  <a:lnTo>
                    <a:pt x="6285018" y="4135868"/>
                  </a:lnTo>
                  <a:lnTo>
                    <a:pt x="6262679" y="4174883"/>
                  </a:lnTo>
                  <a:lnTo>
                    <a:pt x="6238133" y="4212400"/>
                  </a:lnTo>
                  <a:lnTo>
                    <a:pt x="6211467" y="4248328"/>
                  </a:lnTo>
                  <a:lnTo>
                    <a:pt x="6182771" y="4282581"/>
                  </a:lnTo>
                  <a:lnTo>
                    <a:pt x="6152133" y="4315069"/>
                  </a:lnTo>
                  <a:lnTo>
                    <a:pt x="6119643" y="4345704"/>
                  </a:lnTo>
                  <a:lnTo>
                    <a:pt x="6085387" y="4374397"/>
                  </a:lnTo>
                  <a:lnTo>
                    <a:pt x="6049456" y="4401059"/>
                  </a:lnTo>
                  <a:lnTo>
                    <a:pt x="6011937" y="4425603"/>
                  </a:lnTo>
                  <a:lnTo>
                    <a:pt x="5972920" y="4447939"/>
                  </a:lnTo>
                  <a:lnTo>
                    <a:pt x="5932493" y="4467979"/>
                  </a:lnTo>
                  <a:lnTo>
                    <a:pt x="5890744" y="4485634"/>
                  </a:lnTo>
                  <a:lnTo>
                    <a:pt x="5847762" y="4500816"/>
                  </a:lnTo>
                  <a:lnTo>
                    <a:pt x="5803637" y="4513436"/>
                  </a:lnTo>
                  <a:lnTo>
                    <a:pt x="5758455" y="4523406"/>
                  </a:lnTo>
                  <a:lnTo>
                    <a:pt x="5712307" y="4530637"/>
                  </a:lnTo>
                  <a:lnTo>
                    <a:pt x="5665280" y="4535041"/>
                  </a:lnTo>
                  <a:lnTo>
                    <a:pt x="5617464" y="4536528"/>
                  </a:lnTo>
                  <a:lnTo>
                    <a:pt x="3166999" y="4536528"/>
                  </a:lnTo>
                  <a:lnTo>
                    <a:pt x="1792732" y="4536528"/>
                  </a:lnTo>
                  <a:lnTo>
                    <a:pt x="1632585" y="4536528"/>
                  </a:lnTo>
                  <a:lnTo>
                    <a:pt x="1584769" y="4535041"/>
                  </a:lnTo>
                  <a:lnTo>
                    <a:pt x="1537743" y="4530637"/>
                  </a:lnTo>
                  <a:lnTo>
                    <a:pt x="1491598" y="4523406"/>
                  </a:lnTo>
                  <a:lnTo>
                    <a:pt x="1446419" y="4513436"/>
                  </a:lnTo>
                  <a:lnTo>
                    <a:pt x="1402298" y="4500816"/>
                  </a:lnTo>
                  <a:lnTo>
                    <a:pt x="1359321" y="4485634"/>
                  </a:lnTo>
                  <a:lnTo>
                    <a:pt x="1317578" y="4467979"/>
                  </a:lnTo>
                  <a:lnTo>
                    <a:pt x="1277157" y="4447939"/>
                  </a:lnTo>
                  <a:lnTo>
                    <a:pt x="1238146" y="4425603"/>
                  </a:lnTo>
                  <a:lnTo>
                    <a:pt x="1200634" y="4401059"/>
                  </a:lnTo>
                  <a:lnTo>
                    <a:pt x="1164710" y="4374397"/>
                  </a:lnTo>
                  <a:lnTo>
                    <a:pt x="1130462" y="4345704"/>
                  </a:lnTo>
                  <a:lnTo>
                    <a:pt x="1097978" y="4315069"/>
                  </a:lnTo>
                  <a:lnTo>
                    <a:pt x="1067348" y="4282581"/>
                  </a:lnTo>
                  <a:lnTo>
                    <a:pt x="1038659" y="4248328"/>
                  </a:lnTo>
                  <a:lnTo>
                    <a:pt x="1012000" y="4212400"/>
                  </a:lnTo>
                  <a:lnTo>
                    <a:pt x="987461" y="4174883"/>
                  </a:lnTo>
                  <a:lnTo>
                    <a:pt x="965128" y="4135868"/>
                  </a:lnTo>
                  <a:lnTo>
                    <a:pt x="945091" y="4095442"/>
                  </a:lnTo>
                  <a:lnTo>
                    <a:pt x="927439" y="4053694"/>
                  </a:lnTo>
                  <a:lnTo>
                    <a:pt x="912260" y="4010713"/>
                  </a:lnTo>
                  <a:lnTo>
                    <a:pt x="899641" y="3966588"/>
                  </a:lnTo>
                  <a:lnTo>
                    <a:pt x="889673" y="3921406"/>
                  </a:lnTo>
                  <a:lnTo>
                    <a:pt x="882444" y="3875256"/>
                  </a:lnTo>
                  <a:lnTo>
                    <a:pt x="878041" y="3828228"/>
                  </a:lnTo>
                  <a:lnTo>
                    <a:pt x="876553" y="3780409"/>
                  </a:lnTo>
                  <a:lnTo>
                    <a:pt x="0" y="2459863"/>
                  </a:lnTo>
                  <a:lnTo>
                    <a:pt x="876553" y="2646299"/>
                  </a:lnTo>
                  <a:lnTo>
                    <a:pt x="876553" y="756158"/>
                  </a:lnTo>
                  <a:close/>
                </a:path>
              </a:pathLst>
            </a:custGeom>
            <a:ln w="57150">
              <a:solidFill>
                <a:srgbClr val="2356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552190" y="2133600"/>
            <a:ext cx="4898390" cy="39042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Arial" pitchFamily="34" charset="0"/>
                <a:cs typeface="Arial" pitchFamily="34" charset="0"/>
              </a:rPr>
              <a:t>Se </a:t>
            </a:r>
            <a:r>
              <a:rPr sz="1400" spc="-5" dirty="0" err="1">
                <a:latin typeface="Arial" pitchFamily="34" charset="0"/>
                <a:cs typeface="Arial" pitchFamily="34" charset="0"/>
              </a:rPr>
              <a:t>actualizaría</a:t>
            </a:r>
            <a:r>
              <a:rPr sz="1400" spc="-5" dirty="0">
                <a:latin typeface="Arial" pitchFamily="34" charset="0"/>
                <a:cs typeface="Arial" pitchFamily="34" charset="0"/>
              </a:rPr>
              <a:t> </a:t>
            </a:r>
            <a:r>
              <a:rPr sz="1400" dirty="0" smtClean="0">
                <a:latin typeface="Arial" pitchFamily="34" charset="0"/>
                <a:cs typeface="Arial" pitchFamily="34" charset="0"/>
              </a:rPr>
              <a:t>el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 supuesto administrativo previsto en el artículo 49, fracciones I, y VII de la Ley de Responsabilidades Administrativas del Estado de Nuevo León</a:t>
            </a:r>
            <a:r>
              <a:rPr sz="1400" dirty="0" smtClean="0">
                <a:latin typeface="Arial" pitchFamily="34" charset="0"/>
                <a:cs typeface="Arial" pitchFamily="34" charset="0"/>
              </a:rPr>
              <a:t>,</a:t>
            </a:r>
            <a:r>
              <a:rPr sz="1400" spc="5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1400" dirty="0" err="1">
                <a:latin typeface="Arial" pitchFamily="34" charset="0"/>
                <a:cs typeface="Arial" pitchFamily="34" charset="0"/>
              </a:rPr>
              <a:t>que</a:t>
            </a:r>
            <a:r>
              <a:rPr sz="1400" spc="5" dirty="0">
                <a:latin typeface="Arial" pitchFamily="34" charset="0"/>
                <a:cs typeface="Arial" pitchFamily="34" charset="0"/>
              </a:rPr>
              <a:t> </a:t>
            </a:r>
            <a:r>
              <a:rPr sz="1400" dirty="0">
                <a:latin typeface="Arial" pitchFamily="34" charset="0"/>
                <a:cs typeface="Arial" pitchFamily="34" charset="0"/>
              </a:rPr>
              <a:t>a</a:t>
            </a:r>
            <a:r>
              <a:rPr sz="1400" spc="5" dirty="0">
                <a:latin typeface="Arial" pitchFamily="34" charset="0"/>
                <a:cs typeface="Arial" pitchFamily="34" charset="0"/>
              </a:rPr>
              <a:t> </a:t>
            </a:r>
            <a:r>
              <a:rPr sz="1400" spc="-5" dirty="0">
                <a:latin typeface="Arial" pitchFamily="34" charset="0"/>
                <a:cs typeface="Arial" pitchFamily="34" charset="0"/>
              </a:rPr>
              <a:t>la</a:t>
            </a:r>
            <a:r>
              <a:rPr sz="1400" spc="550" dirty="0">
                <a:latin typeface="Arial" pitchFamily="34" charset="0"/>
                <a:cs typeface="Arial" pitchFamily="34" charset="0"/>
              </a:rPr>
              <a:t> </a:t>
            </a:r>
            <a:r>
              <a:rPr sz="1400" dirty="0" err="1">
                <a:latin typeface="Arial" pitchFamily="34" charset="0"/>
                <a:cs typeface="Arial" pitchFamily="34" charset="0"/>
              </a:rPr>
              <a:t>letra</a:t>
            </a:r>
            <a:r>
              <a:rPr sz="1400" dirty="0">
                <a:latin typeface="Arial" pitchFamily="34" charset="0"/>
                <a:cs typeface="Arial" pitchFamily="34" charset="0"/>
              </a:rPr>
              <a:t> </a:t>
            </a:r>
            <a:r>
              <a:rPr sz="1400" spc="5" dirty="0">
                <a:latin typeface="Arial" pitchFamily="34" charset="0"/>
                <a:cs typeface="Arial" pitchFamily="34" charset="0"/>
              </a:rPr>
              <a:t> </a:t>
            </a:r>
            <a:r>
              <a:rPr sz="1400" dirty="0" err="1">
                <a:latin typeface="Arial" pitchFamily="34" charset="0"/>
                <a:cs typeface="Arial" pitchFamily="34" charset="0"/>
              </a:rPr>
              <a:t>establece</a:t>
            </a:r>
            <a:r>
              <a:rPr sz="1400" spc="-40" dirty="0">
                <a:latin typeface="Arial" pitchFamily="34" charset="0"/>
                <a:cs typeface="Arial" pitchFamily="34" charset="0"/>
              </a:rPr>
              <a:t> </a:t>
            </a:r>
            <a:r>
              <a:rPr sz="1400" spc="-5" dirty="0">
                <a:latin typeface="Arial" pitchFamily="34" charset="0"/>
                <a:cs typeface="Arial" pitchFamily="34" charset="0"/>
              </a:rPr>
              <a:t>lo</a:t>
            </a:r>
            <a:r>
              <a:rPr sz="1400" dirty="0">
                <a:latin typeface="Arial" pitchFamily="34" charset="0"/>
                <a:cs typeface="Arial" pitchFamily="34" charset="0"/>
              </a:rPr>
              <a:t> </a:t>
            </a:r>
            <a:r>
              <a:rPr sz="1400" dirty="0" err="1">
                <a:latin typeface="Arial" pitchFamily="34" charset="0"/>
                <a:cs typeface="Arial" pitchFamily="34" charset="0"/>
              </a:rPr>
              <a:t>siguiente</a:t>
            </a:r>
            <a:r>
              <a:rPr sz="1400" dirty="0" smtClean="0">
                <a:latin typeface="Arial" pitchFamily="34" charset="0"/>
                <a:cs typeface="Arial" pitchFamily="34" charset="0"/>
              </a:rPr>
              <a:t>:</a:t>
            </a:r>
            <a:endParaRPr lang="es-MX" sz="1400" dirty="0" smtClean="0">
              <a:latin typeface="Arial" pitchFamily="34" charset="0"/>
              <a:cs typeface="Arial" pitchFamily="34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endParaRPr sz="1400" dirty="0">
              <a:latin typeface="Arial" pitchFamily="34" charset="0"/>
              <a:cs typeface="Arial" pitchFamily="34" charset="0"/>
            </a:endParaRPr>
          </a:p>
          <a:p>
            <a:pPr marL="12700" marR="7620" algn="just">
              <a:lnSpc>
                <a:spcPct val="100000"/>
              </a:lnSpc>
              <a:spcBef>
                <a:spcPts val="10"/>
              </a:spcBef>
            </a:pPr>
            <a:r>
              <a:rPr lang="es-MX" sz="1400" b="1" spc="-5" dirty="0">
                <a:latin typeface="Arial" pitchFamily="34" charset="0"/>
                <a:cs typeface="Arial" pitchFamily="34" charset="0"/>
              </a:rPr>
              <a:t>Artículo 49. </a:t>
            </a:r>
            <a:r>
              <a:rPr lang="es-MX" sz="1400" spc="-5" dirty="0">
                <a:latin typeface="Arial" pitchFamily="34" charset="0"/>
                <a:cs typeface="Arial" pitchFamily="34" charset="0"/>
              </a:rPr>
              <a:t>Incurrirá en falta administrativa no grave, el servidor público cuyos actos u omisiones incumplan o transgredan lo contenido en las obligaciones siguientes</a:t>
            </a:r>
            <a:r>
              <a:rPr lang="es-MX" sz="1400" spc="-5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12700" marR="7620" algn="just">
              <a:lnSpc>
                <a:spcPct val="100000"/>
              </a:lnSpc>
              <a:spcBef>
                <a:spcPts val="10"/>
              </a:spcBef>
            </a:pPr>
            <a:endParaRPr lang="es-MX" sz="1400" spc="-5" dirty="0">
              <a:latin typeface="Arial" pitchFamily="34" charset="0"/>
              <a:cs typeface="Arial" pitchFamily="34" charset="0"/>
            </a:endParaRPr>
          </a:p>
          <a:p>
            <a:pPr marL="12700" marR="7620" algn="just">
              <a:lnSpc>
                <a:spcPct val="100000"/>
              </a:lnSpc>
              <a:spcBef>
                <a:spcPts val="10"/>
              </a:spcBef>
            </a:pPr>
            <a:r>
              <a:rPr lang="es-MX" sz="1400" b="1" dirty="0">
                <a:latin typeface="Arial" pitchFamily="34" charset="0"/>
                <a:cs typeface="Arial" pitchFamily="34" charset="0"/>
              </a:rPr>
              <a:t>I. </a:t>
            </a:r>
            <a:r>
              <a:rPr lang="es-MX" sz="1400" dirty="0">
                <a:latin typeface="Arial" pitchFamily="34" charset="0"/>
                <a:cs typeface="Arial" pitchFamily="34" charset="0"/>
              </a:rPr>
              <a:t>Cumplir con las funciones, atribuciones y comisiones encomendadas, observando en su desempeño disciplina y respeto, tanto a los demás Servidores Públicos como a los particulares con los que llegare a tratar, en los términos que se establezcan en el Código de Ética a que se refiere el artículo 16 de esta Ley;</a:t>
            </a:r>
            <a:endParaRPr lang="es-MX" sz="1400" spc="-5" dirty="0" smtClean="0">
              <a:latin typeface="Arial" pitchFamily="34" charset="0"/>
              <a:cs typeface="Arial" pitchFamily="34" charset="0"/>
            </a:endParaRPr>
          </a:p>
          <a:p>
            <a:pPr marL="12700" marR="7620" algn="just">
              <a:lnSpc>
                <a:spcPct val="100000"/>
              </a:lnSpc>
              <a:spcBef>
                <a:spcPts val="10"/>
              </a:spcBef>
            </a:pPr>
            <a:endParaRPr lang="es-MX" sz="1400" spc="-5" dirty="0">
              <a:latin typeface="Arial" pitchFamily="34" charset="0"/>
              <a:cs typeface="Arial" pitchFamily="34" charset="0"/>
            </a:endParaRPr>
          </a:p>
          <a:p>
            <a:pPr marL="12700" marR="7620" algn="just">
              <a:lnSpc>
                <a:spcPct val="100000"/>
              </a:lnSpc>
              <a:spcBef>
                <a:spcPts val="10"/>
              </a:spcBef>
            </a:pPr>
            <a:r>
              <a:rPr lang="es-MX" sz="1400" b="1" dirty="0">
                <a:latin typeface="Arial" pitchFamily="34" charset="0"/>
                <a:cs typeface="Arial" pitchFamily="34" charset="0"/>
              </a:rPr>
              <a:t>VII. </a:t>
            </a:r>
            <a:r>
              <a:rPr lang="es-MX" sz="1400" dirty="0">
                <a:latin typeface="Arial" pitchFamily="34" charset="0"/>
                <a:cs typeface="Arial" pitchFamily="34" charset="0"/>
              </a:rPr>
              <a:t>Rendir cuentas sobre el ejercicio de las funciones, en términos de las normas aplicables;</a:t>
            </a:r>
            <a:endParaRPr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4400" dirty="0" smtClean="0"/>
              <a:t>¿Qué</a:t>
            </a:r>
            <a:r>
              <a:rPr lang="es-MX" sz="4400" spc="-35" dirty="0" smtClean="0"/>
              <a:t> </a:t>
            </a:r>
            <a:r>
              <a:rPr lang="es-MX" sz="4400" dirty="0" smtClean="0"/>
              <a:t>sucede</a:t>
            </a:r>
            <a:r>
              <a:rPr lang="es-MX" sz="4400" spc="-45" dirty="0" smtClean="0"/>
              <a:t> </a:t>
            </a:r>
            <a:r>
              <a:rPr lang="es-MX" sz="4400" dirty="0" smtClean="0"/>
              <a:t>si</a:t>
            </a:r>
            <a:r>
              <a:rPr lang="es-MX" sz="4400" spc="-10" dirty="0" smtClean="0"/>
              <a:t> </a:t>
            </a:r>
            <a:r>
              <a:rPr lang="es-MX" sz="4400" dirty="0" smtClean="0"/>
              <a:t>me ratifican en el cargo público que desempeño</a:t>
            </a:r>
            <a:r>
              <a:rPr lang="es-MX" sz="4400" spc="-5" dirty="0" smtClean="0"/>
              <a:t>?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es-MX" sz="1800" b="1" dirty="0" smtClean="0">
                <a:latin typeface="Arial" pitchFamily="34" charset="0"/>
                <a:cs typeface="Arial" pitchFamily="34" charset="0"/>
              </a:rPr>
              <a:t>Lineamientos Generales para el Procedimiento de Entrega-Recepción de la Administración Pública Municipal de </a:t>
            </a:r>
            <a:r>
              <a:rPr lang="es-MX" sz="1800" b="1" dirty="0" err="1" smtClean="0">
                <a:latin typeface="Arial" pitchFamily="34" charset="0"/>
                <a:cs typeface="Arial" pitchFamily="34" charset="0"/>
              </a:rPr>
              <a:t>Montemorleos</a:t>
            </a:r>
            <a:r>
              <a:rPr lang="es-MX" sz="1800" b="1" dirty="0" smtClean="0">
                <a:latin typeface="Arial" pitchFamily="34" charset="0"/>
                <a:cs typeface="Arial" pitchFamily="34" charset="0"/>
              </a:rPr>
              <a:t>, Nuevo León.</a:t>
            </a:r>
          </a:p>
          <a:p>
            <a:pPr algn="ctr"/>
            <a:endParaRPr lang="es-MX" sz="18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800" b="1" dirty="0" smtClean="0">
                <a:latin typeface="Arial" pitchFamily="34" charset="0"/>
                <a:cs typeface="Arial" pitchFamily="34" charset="0"/>
              </a:rPr>
              <a:t>Artículo 10.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 El Acto Entrega-Recepción de la Administración Pública Municipal de </a:t>
            </a:r>
            <a:r>
              <a:rPr lang="es-MX" sz="1800" dirty="0" err="1" smtClean="0">
                <a:latin typeface="Arial" pitchFamily="34" charset="0"/>
                <a:cs typeface="Arial" pitchFamily="34" charset="0"/>
              </a:rPr>
              <a:t>Montemorelos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, Nuevo León, no implica necesariamente que la relación laboral entre el Ayuntamiento y el servidor público correspondiente culmine. </a:t>
            </a:r>
          </a:p>
          <a:p>
            <a:pPr algn="just">
              <a:buNone/>
            </a:pPr>
            <a:r>
              <a:rPr lang="es-MX" sz="18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/>
            <a:r>
              <a:rPr lang="es-MX" sz="1800" dirty="0" smtClean="0">
                <a:latin typeface="Arial" pitchFamily="34" charset="0"/>
                <a:cs typeface="Arial" pitchFamily="34" charset="0"/>
              </a:rPr>
              <a:t>Al respecto, es importante recalcar que, para el caso de los servidores públicos contratados por las distintas modalidades, la relación laboral termina con la renuncia, despido, terminación de contrato o muerte del servidor púbico. Y para el caso de los servidores públicos electos popularmente, la relación laboral termina con la culminación del plazo por el cual fueron electos, la renuncia o muerte de este. </a:t>
            </a:r>
          </a:p>
          <a:p>
            <a:pPr algn="just">
              <a:buNone/>
            </a:pPr>
            <a:r>
              <a:rPr lang="es-MX" sz="18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/>
            <a:r>
              <a:rPr lang="es-MX" sz="1800" b="1" dirty="0" smtClean="0">
                <a:latin typeface="Arial" pitchFamily="34" charset="0"/>
                <a:cs typeface="Arial" pitchFamily="34" charset="0"/>
              </a:rPr>
              <a:t>Los servidores públicos que en términos de este lineamiento se encuentren obligados a realizar el acto entrega recepción y que al término del proceso sean ratificados en su cargo, deberán realizar dicho procedimiento ante su superior jerárquico y con la intervención de la Contraloría, rindiendo un informe que contenga de manera general la situación que guarda la unidad administrativa a su cargo</a:t>
            </a:r>
            <a:r>
              <a:rPr lang="es-MX" sz="1800" b="1" dirty="0" smtClean="0"/>
              <a:t>. </a:t>
            </a:r>
          </a:p>
          <a:p>
            <a:pPr>
              <a:buNone/>
            </a:pPr>
            <a:r>
              <a:rPr lang="es-MX" sz="1800" dirty="0" smtClean="0"/>
              <a:t> </a:t>
            </a:r>
          </a:p>
          <a:p>
            <a:pPr algn="just"/>
            <a:endParaRPr lang="es-MX" sz="1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/>
          <p:cNvPicPr/>
          <p:nvPr/>
        </p:nvPicPr>
        <p:blipFill>
          <a:blip r:embed="rId2" cstate="print"/>
          <a:srcRect l="33595" t="17438" r="11765" b="4270"/>
          <a:stretch>
            <a:fillRect/>
          </a:stretch>
        </p:blipFill>
        <p:spPr bwMode="auto">
          <a:xfrm>
            <a:off x="1905000" y="1143000"/>
            <a:ext cx="6629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ject 4"/>
          <p:cNvSpPr txBox="1"/>
          <p:nvPr/>
        </p:nvSpPr>
        <p:spPr>
          <a:xfrm>
            <a:off x="1143000" y="381000"/>
            <a:ext cx="57912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b="1" spc="-10" err="1">
                <a:solidFill>
                  <a:srgbClr val="375F92"/>
                </a:solidFill>
                <a:latin typeface="Arial"/>
                <a:cs typeface="Arial"/>
              </a:rPr>
              <a:t>https://www.montemorelos.gob.mx/ayuntamiento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53000" y="696253"/>
            <a:ext cx="1083106" cy="1132547"/>
          </a:xfrm>
          <a:prstGeom prst="rect">
            <a:avLst/>
          </a:prstGeom>
        </p:spPr>
      </p:pic>
      <p:sp>
        <p:nvSpPr>
          <p:cNvPr id="11" name="10 Elipse"/>
          <p:cNvSpPr/>
          <p:nvPr/>
        </p:nvSpPr>
        <p:spPr>
          <a:xfrm>
            <a:off x="3733800" y="1524000"/>
            <a:ext cx="13716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/>
          <p:nvPr/>
        </p:nvPicPr>
        <p:blipFill>
          <a:blip r:embed="rId2" cstate="print"/>
          <a:srcRect t="4777" r="33130" b="12420"/>
          <a:stretch>
            <a:fillRect/>
          </a:stretch>
        </p:blipFill>
        <p:spPr bwMode="auto">
          <a:xfrm>
            <a:off x="1600200" y="1447800"/>
            <a:ext cx="6705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62400" y="1295400"/>
            <a:ext cx="1083106" cy="1132547"/>
          </a:xfrm>
          <a:prstGeom prst="rect">
            <a:avLst/>
          </a:prstGeom>
        </p:spPr>
      </p:pic>
      <p:sp>
        <p:nvSpPr>
          <p:cNvPr id="12" name="11 Elipse"/>
          <p:cNvSpPr/>
          <p:nvPr/>
        </p:nvSpPr>
        <p:spPr>
          <a:xfrm>
            <a:off x="1524000" y="4572000"/>
            <a:ext cx="1371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/>
          <p:nvPr/>
        </p:nvPicPr>
        <p:blipFill>
          <a:blip r:embed="rId2" cstate="print"/>
          <a:srcRect t="5096" r="17173" b="17194"/>
          <a:stretch>
            <a:fillRect/>
          </a:stretch>
        </p:blipFill>
        <p:spPr bwMode="auto">
          <a:xfrm>
            <a:off x="2057400" y="838200"/>
            <a:ext cx="5943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2200" y="3276600"/>
            <a:ext cx="1447800" cy="1361147"/>
          </a:xfrm>
          <a:prstGeom prst="rect">
            <a:avLst/>
          </a:prstGeom>
        </p:spPr>
      </p:pic>
      <p:sp>
        <p:nvSpPr>
          <p:cNvPr id="10" name="9 Elipse"/>
          <p:cNvSpPr/>
          <p:nvPr/>
        </p:nvSpPr>
        <p:spPr>
          <a:xfrm>
            <a:off x="4800600" y="3962400"/>
            <a:ext cx="15240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 cstate="print"/>
          <a:srcRect t="5096" r="22765" b="11146"/>
          <a:stretch>
            <a:fillRect/>
          </a:stretch>
        </p:blipFill>
        <p:spPr bwMode="auto">
          <a:xfrm>
            <a:off x="1981200" y="1143000"/>
            <a:ext cx="6019800" cy="350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81800" y="2590800"/>
            <a:ext cx="1447800" cy="1361147"/>
          </a:xfrm>
          <a:prstGeom prst="rect">
            <a:avLst/>
          </a:prstGeom>
        </p:spPr>
      </p:pic>
      <p:sp>
        <p:nvSpPr>
          <p:cNvPr id="4" name="3 Elipse"/>
          <p:cNvSpPr/>
          <p:nvPr/>
        </p:nvSpPr>
        <p:spPr>
          <a:xfrm>
            <a:off x="3352800" y="3352800"/>
            <a:ext cx="15240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4535" y="677926"/>
            <a:ext cx="2430145" cy="244830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16017" y="1586103"/>
            <a:ext cx="4082795" cy="3062097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743200" y="152400"/>
            <a:ext cx="3581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>
                <a:latin typeface="Arial"/>
                <a:cs typeface="Arial"/>
              </a:rPr>
              <a:t>Para</a:t>
            </a:r>
            <a:r>
              <a:rPr sz="2400" b="1" spc="-25">
                <a:latin typeface="Arial"/>
                <a:cs typeface="Arial"/>
              </a:rPr>
              <a:t> </a:t>
            </a:r>
            <a:r>
              <a:rPr sz="2400" b="1" spc="-10">
                <a:latin typeface="Arial"/>
                <a:cs typeface="Arial"/>
              </a:rPr>
              <a:t>mayor</a:t>
            </a:r>
            <a:r>
              <a:rPr sz="2400" b="1" spc="-5">
                <a:latin typeface="Arial"/>
                <a:cs typeface="Arial"/>
              </a:rPr>
              <a:t> </a:t>
            </a:r>
            <a:r>
              <a:rPr sz="2400" b="1">
                <a:latin typeface="Arial"/>
                <a:cs typeface="Arial"/>
              </a:rPr>
              <a:t>información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8455" y="3429356"/>
            <a:ext cx="2776855" cy="6854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b="1" spc="-35" err="1">
                <a:latin typeface="Arial"/>
                <a:cs typeface="Arial"/>
              </a:rPr>
              <a:t>C.P.C.</a:t>
            </a:r>
            <a:r>
              <a:rPr sz="1400" b="1" spc="-35">
                <a:latin typeface="Arial"/>
                <a:cs typeface="Arial"/>
              </a:rPr>
              <a:t> </a:t>
            </a:r>
            <a:r>
              <a:rPr lang="es-MX" sz="1400" b="1" err="1" smtClean="0">
                <a:latin typeface="Arial"/>
                <a:cs typeface="Arial"/>
              </a:rPr>
              <a:t>Karely</a:t>
            </a:r>
            <a:r>
              <a:rPr lang="es-MX" sz="1400" b="1" smtClean="0">
                <a:latin typeface="Arial"/>
                <a:cs typeface="Arial"/>
              </a:rPr>
              <a:t> Gutiérrez </a:t>
            </a:r>
            <a:r>
              <a:rPr lang="es-MX" sz="1400" b="1" err="1" smtClean="0">
                <a:latin typeface="Arial"/>
                <a:cs typeface="Arial"/>
              </a:rPr>
              <a:t>Colunga</a:t>
            </a:r>
            <a:endParaRPr lang="es-MX" sz="1400" b="1" smtClean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es-MX" sz="1400" b="1" spc="-5" smtClean="0">
                <a:latin typeface="Arial"/>
                <a:cs typeface="Arial"/>
              </a:rPr>
              <a:t>Contralora Municipal</a:t>
            </a:r>
            <a:r>
              <a:rPr sz="1400" b="1" spc="-5" smtClean="0">
                <a:latin typeface="Arial"/>
                <a:cs typeface="Arial"/>
              </a:rPr>
              <a:t> </a:t>
            </a:r>
            <a:r>
              <a:rPr sz="1400" b="1" spc="-375" smtClean="0">
                <a:latin typeface="Arial"/>
                <a:cs typeface="Arial"/>
              </a:rPr>
              <a:t> </a:t>
            </a:r>
            <a:endParaRPr lang="es-MX" sz="1400" b="1" spc="-5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b="1" spc="5" smtClean="0">
                <a:latin typeface="Arial"/>
                <a:cs typeface="Arial"/>
              </a:rPr>
              <a:t> </a:t>
            </a:r>
            <a:r>
              <a:rPr sz="1400" b="1" spc="-5" err="1">
                <a:latin typeface="Arial"/>
                <a:cs typeface="Arial"/>
              </a:rPr>
              <a:t>Extensión</a:t>
            </a:r>
            <a:r>
              <a:rPr sz="1400" b="1" spc="-55">
                <a:latin typeface="Arial"/>
                <a:cs typeface="Arial"/>
              </a:rPr>
              <a:t> </a:t>
            </a:r>
            <a:r>
              <a:rPr lang="es-MX" sz="1400" b="1" smtClean="0">
                <a:latin typeface="Arial"/>
                <a:cs typeface="Arial"/>
              </a:rPr>
              <a:t>2906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8455" y="4220971"/>
            <a:ext cx="23177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z="1400" b="1" spc="-10" smtClean="0">
                <a:latin typeface="Arial"/>
                <a:cs typeface="Arial"/>
              </a:rPr>
              <a:t>Lic. Arturo de la Vega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8455" y="4434332"/>
            <a:ext cx="419417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z="1400" b="1" smtClean="0">
                <a:latin typeface="Arial"/>
                <a:cs typeface="Arial"/>
              </a:rPr>
              <a:t>Órgano Interno de Control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8455" y="4647946"/>
            <a:ext cx="196723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spc="-5" err="1" smtClean="0">
                <a:latin typeface="Arial"/>
                <a:cs typeface="Arial"/>
              </a:rPr>
              <a:t>Extensión</a:t>
            </a:r>
            <a:r>
              <a:rPr sz="1400" b="1" spc="-70" smtClean="0">
                <a:latin typeface="Arial"/>
                <a:cs typeface="Arial"/>
              </a:rPr>
              <a:t> </a:t>
            </a:r>
            <a:r>
              <a:rPr lang="es-MX" sz="1400" b="1" spc="-15" smtClean="0">
                <a:latin typeface="Arial"/>
                <a:cs typeface="Arial"/>
              </a:rPr>
              <a:t>2909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40408" y="274638"/>
            <a:ext cx="6717792" cy="1143000"/>
          </a:xfrm>
        </p:spPr>
        <p:txBody>
          <a:bodyPr/>
          <a:lstStyle/>
          <a:p>
            <a:pPr algn="ctr"/>
            <a:r>
              <a:rPr lang="es-MX" dirty="0" smtClean="0"/>
              <a:t>¿Porqué debo realizar la E-R?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 smtClean="0">
                <a:latin typeface="Arial" pitchFamily="34" charset="0"/>
                <a:cs typeface="Arial" pitchFamily="34" charset="0"/>
              </a:rPr>
              <a:t>Obedece a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disposicones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Constitucionales,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especificamente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lo que indica el Artículo 6 de la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CPEUM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None/>
            </a:pPr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1800" b="1" dirty="0" smtClean="0">
                <a:latin typeface="Arial" pitchFamily="34" charset="0"/>
                <a:cs typeface="Arial" pitchFamily="34" charset="0"/>
              </a:rPr>
              <a:t>Inciso A, fracción I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s-MX" sz="1800" dirty="0" smtClean="0">
                <a:latin typeface="Arial" pitchFamily="34" charset="0"/>
                <a:cs typeface="Arial" pitchFamily="34" charset="0"/>
              </a:rPr>
              <a:t>Los sujetos obligados deberán documentar todo acto que derive del ejercicio de sus facultades, competencias o funciones (…)</a:t>
            </a:r>
          </a:p>
          <a:p>
            <a:endParaRPr lang="es-MX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1800" b="1" dirty="0" smtClean="0">
                <a:latin typeface="Arial" pitchFamily="34" charset="0"/>
                <a:cs typeface="Arial" pitchFamily="34" charset="0"/>
              </a:rPr>
              <a:t>Inciso A, fracción V:</a:t>
            </a:r>
          </a:p>
          <a:p>
            <a:r>
              <a:rPr lang="es-MX" sz="1800" dirty="0" smtClean="0">
                <a:latin typeface="Arial" pitchFamily="34" charset="0"/>
                <a:cs typeface="Arial" pitchFamily="34" charset="0"/>
              </a:rPr>
              <a:t>Los sujetos obligados deberán preservar sus documentos en archivos administrativos actualizados (…)</a:t>
            </a:r>
          </a:p>
          <a:p>
            <a:endParaRPr lang="es-MX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dirty="0" smtClean="0"/>
              <a:t>Supuestos en los que debe realizarse la E-R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19200" y="1447800"/>
            <a:ext cx="7498080" cy="4800600"/>
          </a:xfrm>
        </p:spPr>
        <p:txBody>
          <a:bodyPr>
            <a:noAutofit/>
          </a:bodyPr>
          <a:lstStyle/>
          <a:p>
            <a:pPr algn="ctr"/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Reglamento de Entrega-Recepción para el Municipio de </a:t>
            </a:r>
            <a:r>
              <a:rPr lang="es-MX" sz="2000" b="1" dirty="0" err="1" smtClean="0">
                <a:latin typeface="Arial" pitchFamily="34" charset="0"/>
                <a:cs typeface="Arial" pitchFamily="34" charset="0"/>
              </a:rPr>
              <a:t>Montemorelos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, Nuevo León</a:t>
            </a:r>
          </a:p>
          <a:p>
            <a:pPr algn="ctr"/>
            <a:endParaRPr lang="es-MX" sz="16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600" b="1" dirty="0" smtClean="0">
                <a:latin typeface="Arial" pitchFamily="34" charset="0"/>
                <a:cs typeface="Arial" pitchFamily="34" charset="0"/>
              </a:rPr>
              <a:t>Artículo 3.-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El proceso de Entrega-Recepción de los asuntos y recursos públicos de la Administración Pública Municipal de </a:t>
            </a:r>
            <a:r>
              <a:rPr lang="es-MX" sz="1600" dirty="0" err="1" smtClean="0">
                <a:latin typeface="Arial" pitchFamily="34" charset="0"/>
                <a:cs typeface="Arial" pitchFamily="34" charset="0"/>
              </a:rPr>
              <a:t>MONTEMORELOS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, Nuevo León deberá realizarse: </a:t>
            </a:r>
          </a:p>
          <a:p>
            <a:pPr algn="just"/>
            <a:r>
              <a:rPr lang="es-MX" sz="1600" b="1" dirty="0" smtClean="0">
                <a:latin typeface="Arial" pitchFamily="34" charset="0"/>
                <a:cs typeface="Arial" pitchFamily="34" charset="0"/>
              </a:rPr>
              <a:t>I.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Al término de cada período constitucional del Gobierno Municipal; </a:t>
            </a:r>
          </a:p>
          <a:p>
            <a:pPr algn="just"/>
            <a:r>
              <a:rPr lang="es-MX" sz="1600" b="1" dirty="0" smtClean="0">
                <a:latin typeface="Arial" pitchFamily="34" charset="0"/>
                <a:cs typeface="Arial" pitchFamily="34" charset="0"/>
              </a:rPr>
              <a:t>II.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En caso de licencia o ausencia definitiva del Presidente Municipal; </a:t>
            </a:r>
          </a:p>
          <a:p>
            <a:pPr algn="just"/>
            <a:r>
              <a:rPr lang="es-MX" sz="1600" b="1" dirty="0" smtClean="0">
                <a:latin typeface="Arial" pitchFamily="34" charset="0"/>
                <a:cs typeface="Arial" pitchFamily="34" charset="0"/>
              </a:rPr>
              <a:t>III.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Cuando se declare la desaparición o suspensión del Ayuntamiento; </a:t>
            </a:r>
          </a:p>
          <a:p>
            <a:pPr algn="just"/>
            <a:r>
              <a:rPr lang="es-MX" sz="1600" b="1" dirty="0" smtClean="0">
                <a:latin typeface="Arial" pitchFamily="34" charset="0"/>
                <a:cs typeface="Arial" pitchFamily="34" charset="0"/>
              </a:rPr>
              <a:t>IV.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Cuando se declare la suspensión o revocación del mandato del Presidente Municipal; </a:t>
            </a:r>
          </a:p>
          <a:p>
            <a:pPr algn="just"/>
            <a:r>
              <a:rPr lang="es-MX" sz="1600" b="1" dirty="0" smtClean="0">
                <a:latin typeface="Arial" pitchFamily="34" charset="0"/>
                <a:cs typeface="Arial" pitchFamily="34" charset="0"/>
              </a:rPr>
              <a:t>V.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En el caso que los Titulares de las Dependencias, Unidades Administrativas u Organismos sean removidos o se separen del cargo; y, </a:t>
            </a:r>
          </a:p>
          <a:p>
            <a:pPr algn="just"/>
            <a:r>
              <a:rPr lang="es-MX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1600" b="1" dirty="0" smtClean="0">
                <a:latin typeface="Arial" pitchFamily="34" charset="0"/>
                <a:cs typeface="Arial" pitchFamily="34" charset="0"/>
              </a:rPr>
              <a:t>VI.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En el caso de los demás puestos cuando sean removidos o se separen del empleo, cargo o comisión.</a:t>
            </a:r>
            <a:endParaRPr lang="es-MX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19200" y="381000"/>
            <a:ext cx="7467600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60805" marR="5080" indent="-978535">
              <a:lnSpc>
                <a:spcPct val="100000"/>
              </a:lnSpc>
              <a:spcBef>
                <a:spcPts val="105"/>
              </a:spcBef>
            </a:pPr>
            <a:r>
              <a:rPr sz="2800" b="1">
                <a:latin typeface="Arial"/>
                <a:cs typeface="Arial"/>
              </a:rPr>
              <a:t>¿Qué</a:t>
            </a:r>
            <a:r>
              <a:rPr sz="2800" b="1" spc="-30">
                <a:latin typeface="Arial"/>
                <a:cs typeface="Arial"/>
              </a:rPr>
              <a:t> </a:t>
            </a:r>
            <a:r>
              <a:rPr sz="2800" b="1">
                <a:latin typeface="Arial"/>
                <a:cs typeface="Arial"/>
              </a:rPr>
              <a:t>objetivos</a:t>
            </a:r>
            <a:r>
              <a:rPr sz="2800" b="1" spc="-40">
                <a:latin typeface="Arial"/>
                <a:cs typeface="Arial"/>
              </a:rPr>
              <a:t> </a:t>
            </a:r>
            <a:r>
              <a:rPr sz="2800" b="1" spc="-5">
                <a:latin typeface="Arial"/>
                <a:cs typeface="Arial"/>
              </a:rPr>
              <a:t>perseguimos</a:t>
            </a:r>
            <a:r>
              <a:rPr sz="2800" b="1" spc="-40">
                <a:latin typeface="Arial"/>
                <a:cs typeface="Arial"/>
              </a:rPr>
              <a:t> </a:t>
            </a:r>
            <a:r>
              <a:rPr sz="2800" b="1">
                <a:latin typeface="Arial"/>
                <a:cs typeface="Arial"/>
              </a:rPr>
              <a:t>con</a:t>
            </a:r>
            <a:r>
              <a:rPr sz="2800" b="1" spc="-25">
                <a:latin typeface="Arial"/>
                <a:cs typeface="Arial"/>
              </a:rPr>
              <a:t> </a:t>
            </a:r>
            <a:r>
              <a:rPr sz="2800" b="1" spc="-5">
                <a:latin typeface="Arial"/>
                <a:cs typeface="Arial"/>
              </a:rPr>
              <a:t>nuestro </a:t>
            </a:r>
            <a:r>
              <a:rPr sz="2800" b="1" spc="-875">
                <a:latin typeface="Arial"/>
                <a:cs typeface="Arial"/>
              </a:rPr>
              <a:t> </a:t>
            </a:r>
            <a:r>
              <a:rPr sz="2800" b="1" spc="-5">
                <a:latin typeface="Arial"/>
                <a:cs typeface="Arial"/>
              </a:rPr>
              <a:t>proceso</a:t>
            </a:r>
            <a:r>
              <a:rPr sz="2800" b="1" spc="-35">
                <a:latin typeface="Arial"/>
                <a:cs typeface="Arial"/>
              </a:rPr>
              <a:t> </a:t>
            </a:r>
            <a:r>
              <a:rPr sz="2800" b="1">
                <a:latin typeface="Arial"/>
                <a:cs typeface="Arial"/>
              </a:rPr>
              <a:t>de</a:t>
            </a:r>
            <a:r>
              <a:rPr sz="2800" b="1" spc="-10">
                <a:latin typeface="Arial"/>
                <a:cs typeface="Arial"/>
              </a:rPr>
              <a:t> </a:t>
            </a:r>
            <a:r>
              <a:rPr sz="2800" b="1" spc="-5">
                <a:latin typeface="Arial"/>
                <a:cs typeface="Arial"/>
              </a:rPr>
              <a:t>entrega-recepción?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390903" y="1546605"/>
            <a:ext cx="808355" cy="1143635"/>
            <a:chOff x="1390903" y="1546605"/>
            <a:chExt cx="808355" cy="1143635"/>
          </a:xfrm>
        </p:grpSpPr>
        <p:sp>
          <p:nvSpPr>
            <p:cNvPr id="5" name="object 5"/>
            <p:cNvSpPr/>
            <p:nvPr/>
          </p:nvSpPr>
          <p:spPr>
            <a:xfrm>
              <a:off x="1403603" y="1559305"/>
              <a:ext cx="782955" cy="1118235"/>
            </a:xfrm>
            <a:custGeom>
              <a:avLst/>
              <a:gdLst/>
              <a:ahLst/>
              <a:cxnLst/>
              <a:rect l="l" t="t" r="r" b="b"/>
              <a:pathLst>
                <a:path w="782955" h="1118235">
                  <a:moveTo>
                    <a:pt x="782701" y="0"/>
                  </a:moveTo>
                  <a:lnTo>
                    <a:pt x="391414" y="391414"/>
                  </a:lnTo>
                  <a:lnTo>
                    <a:pt x="0" y="0"/>
                  </a:lnTo>
                  <a:lnTo>
                    <a:pt x="0" y="726821"/>
                  </a:lnTo>
                  <a:lnTo>
                    <a:pt x="391414" y="1118108"/>
                  </a:lnTo>
                  <a:lnTo>
                    <a:pt x="782701" y="726821"/>
                  </a:lnTo>
                  <a:lnTo>
                    <a:pt x="78270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03603" y="1559305"/>
              <a:ext cx="782955" cy="1118235"/>
            </a:xfrm>
            <a:custGeom>
              <a:avLst/>
              <a:gdLst/>
              <a:ahLst/>
              <a:cxnLst/>
              <a:rect l="l" t="t" r="r" b="b"/>
              <a:pathLst>
                <a:path w="782955" h="1118235">
                  <a:moveTo>
                    <a:pt x="782701" y="0"/>
                  </a:moveTo>
                  <a:lnTo>
                    <a:pt x="782701" y="726821"/>
                  </a:lnTo>
                  <a:lnTo>
                    <a:pt x="391414" y="1118108"/>
                  </a:lnTo>
                  <a:lnTo>
                    <a:pt x="0" y="726821"/>
                  </a:lnTo>
                  <a:lnTo>
                    <a:pt x="0" y="0"/>
                  </a:lnTo>
                  <a:lnTo>
                    <a:pt x="391414" y="391414"/>
                  </a:lnTo>
                  <a:lnTo>
                    <a:pt x="782701" y="0"/>
                  </a:lnTo>
                  <a:close/>
                </a:path>
              </a:pathLst>
            </a:custGeom>
            <a:ln w="25400">
              <a:solidFill>
                <a:srgbClr val="0D96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701164" y="1903222"/>
            <a:ext cx="188595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3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173604" y="1546605"/>
            <a:ext cx="6539230" cy="752475"/>
            <a:chOff x="2173604" y="1546605"/>
            <a:chExt cx="6539230" cy="752475"/>
          </a:xfrm>
        </p:grpSpPr>
        <p:sp>
          <p:nvSpPr>
            <p:cNvPr id="9" name="object 9"/>
            <p:cNvSpPr/>
            <p:nvPr/>
          </p:nvSpPr>
          <p:spPr>
            <a:xfrm>
              <a:off x="2186304" y="1559305"/>
              <a:ext cx="6513830" cy="727075"/>
            </a:xfrm>
            <a:custGeom>
              <a:avLst/>
              <a:gdLst/>
              <a:ahLst/>
              <a:cxnLst/>
              <a:rect l="l" t="t" r="r" b="b"/>
              <a:pathLst>
                <a:path w="6513830" h="727075">
                  <a:moveTo>
                    <a:pt x="6392672" y="0"/>
                  </a:moveTo>
                  <a:lnTo>
                    <a:pt x="0" y="0"/>
                  </a:lnTo>
                  <a:lnTo>
                    <a:pt x="0" y="726821"/>
                  </a:lnTo>
                  <a:lnTo>
                    <a:pt x="6392672" y="726821"/>
                  </a:lnTo>
                  <a:lnTo>
                    <a:pt x="6439838" y="717301"/>
                  </a:lnTo>
                  <a:lnTo>
                    <a:pt x="6478349" y="691340"/>
                  </a:lnTo>
                  <a:lnTo>
                    <a:pt x="6504310" y="652829"/>
                  </a:lnTo>
                  <a:lnTo>
                    <a:pt x="6513830" y="605663"/>
                  </a:lnTo>
                  <a:lnTo>
                    <a:pt x="6513830" y="121158"/>
                  </a:lnTo>
                  <a:lnTo>
                    <a:pt x="6504310" y="73991"/>
                  </a:lnTo>
                  <a:lnTo>
                    <a:pt x="6478349" y="35480"/>
                  </a:lnTo>
                  <a:lnTo>
                    <a:pt x="6439838" y="9519"/>
                  </a:lnTo>
                  <a:lnTo>
                    <a:pt x="639267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186304" y="1559305"/>
              <a:ext cx="6513830" cy="727075"/>
            </a:xfrm>
            <a:custGeom>
              <a:avLst/>
              <a:gdLst/>
              <a:ahLst/>
              <a:cxnLst/>
              <a:rect l="l" t="t" r="r" b="b"/>
              <a:pathLst>
                <a:path w="6513830" h="727075">
                  <a:moveTo>
                    <a:pt x="6513830" y="121158"/>
                  </a:moveTo>
                  <a:lnTo>
                    <a:pt x="6513830" y="605663"/>
                  </a:lnTo>
                  <a:lnTo>
                    <a:pt x="6504310" y="652829"/>
                  </a:lnTo>
                  <a:lnTo>
                    <a:pt x="6478349" y="691340"/>
                  </a:lnTo>
                  <a:lnTo>
                    <a:pt x="6439838" y="717301"/>
                  </a:lnTo>
                  <a:lnTo>
                    <a:pt x="6392672" y="726821"/>
                  </a:lnTo>
                  <a:lnTo>
                    <a:pt x="0" y="726821"/>
                  </a:lnTo>
                  <a:lnTo>
                    <a:pt x="0" y="0"/>
                  </a:lnTo>
                  <a:lnTo>
                    <a:pt x="6392672" y="0"/>
                  </a:lnTo>
                  <a:lnTo>
                    <a:pt x="6439838" y="9519"/>
                  </a:lnTo>
                  <a:lnTo>
                    <a:pt x="6478349" y="35480"/>
                  </a:lnTo>
                  <a:lnTo>
                    <a:pt x="6504310" y="73991"/>
                  </a:lnTo>
                  <a:lnTo>
                    <a:pt x="6513830" y="121158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330323" y="1572513"/>
            <a:ext cx="584771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200" b="1" spc="-5">
                <a:latin typeface="Arial"/>
                <a:cs typeface="Arial"/>
              </a:rPr>
              <a:t>Dejar</a:t>
            </a:r>
            <a:r>
              <a:rPr sz="2200" b="1">
                <a:latin typeface="Arial"/>
                <a:cs typeface="Arial"/>
              </a:rPr>
              <a:t> </a:t>
            </a:r>
            <a:r>
              <a:rPr sz="2200" b="1" spc="-5">
                <a:latin typeface="Arial"/>
                <a:cs typeface="Arial"/>
              </a:rPr>
              <a:t>constancia</a:t>
            </a:r>
            <a:r>
              <a:rPr sz="2200" b="1" spc="10">
                <a:latin typeface="Arial"/>
                <a:cs typeface="Arial"/>
              </a:rPr>
              <a:t> </a:t>
            </a:r>
            <a:r>
              <a:rPr sz="2200" b="1" spc="-5">
                <a:latin typeface="Arial"/>
                <a:cs typeface="Arial"/>
              </a:rPr>
              <a:t>del</a:t>
            </a:r>
            <a:r>
              <a:rPr sz="2200" b="1">
                <a:latin typeface="Arial"/>
                <a:cs typeface="Arial"/>
              </a:rPr>
              <a:t> </a:t>
            </a:r>
            <a:r>
              <a:rPr sz="2200" b="1" spc="-5">
                <a:latin typeface="Arial"/>
                <a:cs typeface="Arial"/>
              </a:rPr>
              <a:t>estado</a:t>
            </a:r>
            <a:r>
              <a:rPr sz="2200" b="1" spc="15">
                <a:latin typeface="Arial"/>
                <a:cs typeface="Arial"/>
              </a:rPr>
              <a:t> </a:t>
            </a:r>
            <a:r>
              <a:rPr sz="2200" b="1" spc="-5">
                <a:latin typeface="Arial"/>
                <a:cs typeface="Arial"/>
              </a:rPr>
              <a:t>que</a:t>
            </a:r>
            <a:r>
              <a:rPr sz="2200" b="1" spc="10">
                <a:latin typeface="Arial"/>
                <a:cs typeface="Arial"/>
              </a:rPr>
              <a:t> </a:t>
            </a:r>
            <a:r>
              <a:rPr sz="2200" b="1" spc="-5">
                <a:latin typeface="Arial"/>
                <a:cs typeface="Arial"/>
              </a:rPr>
              <a:t>guarda</a:t>
            </a:r>
            <a:r>
              <a:rPr sz="2200" b="1" spc="5">
                <a:latin typeface="Arial"/>
                <a:cs typeface="Arial"/>
              </a:rPr>
              <a:t> </a:t>
            </a:r>
            <a:r>
              <a:rPr sz="2200" b="1" spc="-5">
                <a:latin typeface="Arial"/>
                <a:cs typeface="Arial"/>
              </a:rPr>
              <a:t>la</a:t>
            </a:r>
            <a:endParaRPr sz="2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59176" y="1862073"/>
            <a:ext cx="3841624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MX" sz="2200" b="1" spc="-5" smtClean="0">
                <a:latin typeface="Arial"/>
                <a:cs typeface="Arial"/>
              </a:rPr>
              <a:t>Administración Pública</a:t>
            </a:r>
            <a:r>
              <a:rPr sz="2200" b="1" spc="-5" smtClean="0"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390903" y="2548001"/>
            <a:ext cx="808355" cy="1143635"/>
            <a:chOff x="1390903" y="2548001"/>
            <a:chExt cx="808355" cy="1143635"/>
          </a:xfrm>
        </p:grpSpPr>
        <p:sp>
          <p:nvSpPr>
            <p:cNvPr id="14" name="object 14"/>
            <p:cNvSpPr/>
            <p:nvPr/>
          </p:nvSpPr>
          <p:spPr>
            <a:xfrm>
              <a:off x="1403603" y="2560701"/>
              <a:ext cx="782955" cy="1118235"/>
            </a:xfrm>
            <a:custGeom>
              <a:avLst/>
              <a:gdLst/>
              <a:ahLst/>
              <a:cxnLst/>
              <a:rect l="l" t="t" r="r" b="b"/>
              <a:pathLst>
                <a:path w="782955" h="1118235">
                  <a:moveTo>
                    <a:pt x="782701" y="0"/>
                  </a:moveTo>
                  <a:lnTo>
                    <a:pt x="391414" y="391287"/>
                  </a:lnTo>
                  <a:lnTo>
                    <a:pt x="0" y="0"/>
                  </a:lnTo>
                  <a:lnTo>
                    <a:pt x="0" y="726694"/>
                  </a:lnTo>
                  <a:lnTo>
                    <a:pt x="391414" y="1117981"/>
                  </a:lnTo>
                  <a:lnTo>
                    <a:pt x="782701" y="726694"/>
                  </a:lnTo>
                  <a:lnTo>
                    <a:pt x="782701" y="0"/>
                  </a:lnTo>
                  <a:close/>
                </a:path>
              </a:pathLst>
            </a:custGeom>
            <a:solidFill>
              <a:srgbClr val="0D96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403603" y="2560701"/>
              <a:ext cx="782955" cy="1118235"/>
            </a:xfrm>
            <a:custGeom>
              <a:avLst/>
              <a:gdLst/>
              <a:ahLst/>
              <a:cxnLst/>
              <a:rect l="l" t="t" r="r" b="b"/>
              <a:pathLst>
                <a:path w="782955" h="1118235">
                  <a:moveTo>
                    <a:pt x="782701" y="0"/>
                  </a:moveTo>
                  <a:lnTo>
                    <a:pt x="782701" y="726694"/>
                  </a:lnTo>
                  <a:lnTo>
                    <a:pt x="391414" y="1117981"/>
                  </a:lnTo>
                  <a:lnTo>
                    <a:pt x="0" y="726694"/>
                  </a:lnTo>
                  <a:lnTo>
                    <a:pt x="0" y="0"/>
                  </a:lnTo>
                  <a:lnTo>
                    <a:pt x="391414" y="391287"/>
                  </a:lnTo>
                  <a:lnTo>
                    <a:pt x="782701" y="0"/>
                  </a:lnTo>
                  <a:close/>
                </a:path>
              </a:pathLst>
            </a:custGeom>
            <a:ln w="25399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701164" y="2904870"/>
            <a:ext cx="188595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3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173604" y="2548001"/>
            <a:ext cx="6539230" cy="752475"/>
            <a:chOff x="2173604" y="2548001"/>
            <a:chExt cx="6539230" cy="752475"/>
          </a:xfrm>
        </p:grpSpPr>
        <p:sp>
          <p:nvSpPr>
            <p:cNvPr id="18" name="object 18"/>
            <p:cNvSpPr/>
            <p:nvPr/>
          </p:nvSpPr>
          <p:spPr>
            <a:xfrm>
              <a:off x="2186304" y="2560701"/>
              <a:ext cx="6513830" cy="727075"/>
            </a:xfrm>
            <a:custGeom>
              <a:avLst/>
              <a:gdLst/>
              <a:ahLst/>
              <a:cxnLst/>
              <a:rect l="l" t="t" r="r" b="b"/>
              <a:pathLst>
                <a:path w="6513830" h="727075">
                  <a:moveTo>
                    <a:pt x="6392672" y="0"/>
                  </a:moveTo>
                  <a:lnTo>
                    <a:pt x="0" y="0"/>
                  </a:lnTo>
                  <a:lnTo>
                    <a:pt x="0" y="726694"/>
                  </a:lnTo>
                  <a:lnTo>
                    <a:pt x="6392672" y="726694"/>
                  </a:lnTo>
                  <a:lnTo>
                    <a:pt x="6439838" y="717174"/>
                  </a:lnTo>
                  <a:lnTo>
                    <a:pt x="6478349" y="691213"/>
                  </a:lnTo>
                  <a:lnTo>
                    <a:pt x="6504310" y="652702"/>
                  </a:lnTo>
                  <a:lnTo>
                    <a:pt x="6513830" y="605536"/>
                  </a:lnTo>
                  <a:lnTo>
                    <a:pt x="6513830" y="121031"/>
                  </a:lnTo>
                  <a:lnTo>
                    <a:pt x="6504310" y="73937"/>
                  </a:lnTo>
                  <a:lnTo>
                    <a:pt x="6478349" y="35464"/>
                  </a:lnTo>
                  <a:lnTo>
                    <a:pt x="6439838" y="9517"/>
                  </a:lnTo>
                  <a:lnTo>
                    <a:pt x="639267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186304" y="2560701"/>
              <a:ext cx="6513830" cy="727075"/>
            </a:xfrm>
            <a:custGeom>
              <a:avLst/>
              <a:gdLst/>
              <a:ahLst/>
              <a:cxnLst/>
              <a:rect l="l" t="t" r="r" b="b"/>
              <a:pathLst>
                <a:path w="6513830" h="727075">
                  <a:moveTo>
                    <a:pt x="6513830" y="121031"/>
                  </a:moveTo>
                  <a:lnTo>
                    <a:pt x="6513830" y="605536"/>
                  </a:lnTo>
                  <a:lnTo>
                    <a:pt x="6504310" y="652702"/>
                  </a:lnTo>
                  <a:lnTo>
                    <a:pt x="6478349" y="691213"/>
                  </a:lnTo>
                  <a:lnTo>
                    <a:pt x="6439838" y="717174"/>
                  </a:lnTo>
                  <a:lnTo>
                    <a:pt x="6392672" y="726694"/>
                  </a:lnTo>
                  <a:lnTo>
                    <a:pt x="0" y="726694"/>
                  </a:lnTo>
                  <a:lnTo>
                    <a:pt x="0" y="0"/>
                  </a:lnTo>
                  <a:lnTo>
                    <a:pt x="6392672" y="0"/>
                  </a:lnTo>
                  <a:lnTo>
                    <a:pt x="6439838" y="9517"/>
                  </a:lnTo>
                  <a:lnTo>
                    <a:pt x="6478349" y="35464"/>
                  </a:lnTo>
                  <a:lnTo>
                    <a:pt x="6504310" y="73937"/>
                  </a:lnTo>
                  <a:lnTo>
                    <a:pt x="6513830" y="121031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330323" y="2718561"/>
            <a:ext cx="626618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200" b="1" spc="-5">
                <a:latin typeface="Arial"/>
                <a:cs typeface="Arial"/>
              </a:rPr>
              <a:t>Agilizar</a:t>
            </a:r>
            <a:r>
              <a:rPr sz="2200" b="1">
                <a:latin typeface="Arial"/>
                <a:cs typeface="Arial"/>
              </a:rPr>
              <a:t> </a:t>
            </a:r>
            <a:r>
              <a:rPr sz="2200" b="1" spc="-5">
                <a:latin typeface="Arial"/>
                <a:cs typeface="Arial"/>
              </a:rPr>
              <a:t>la</a:t>
            </a:r>
            <a:r>
              <a:rPr sz="2200" b="1" spc="15">
                <a:latin typeface="Arial"/>
                <a:cs typeface="Arial"/>
              </a:rPr>
              <a:t> </a:t>
            </a:r>
            <a:r>
              <a:rPr sz="2200" b="1" spc="-5">
                <a:latin typeface="Arial"/>
                <a:cs typeface="Arial"/>
              </a:rPr>
              <a:t>recepción</a:t>
            </a:r>
            <a:r>
              <a:rPr sz="2200" b="1" spc="15">
                <a:latin typeface="Arial"/>
                <a:cs typeface="Arial"/>
              </a:rPr>
              <a:t> </a:t>
            </a:r>
            <a:r>
              <a:rPr sz="2200" b="1" spc="-5">
                <a:latin typeface="Arial"/>
                <a:cs typeface="Arial"/>
              </a:rPr>
              <a:t>de</a:t>
            </a:r>
            <a:r>
              <a:rPr sz="2200" b="1" spc="10">
                <a:latin typeface="Arial"/>
                <a:cs typeface="Arial"/>
              </a:rPr>
              <a:t> </a:t>
            </a:r>
            <a:r>
              <a:rPr sz="2200" b="1" spc="-5">
                <a:latin typeface="Arial"/>
                <a:cs typeface="Arial"/>
              </a:rPr>
              <a:t>las</a:t>
            </a:r>
            <a:r>
              <a:rPr sz="2200" b="1" spc="5">
                <a:latin typeface="Arial"/>
                <a:cs typeface="Arial"/>
              </a:rPr>
              <a:t> </a:t>
            </a:r>
            <a:r>
              <a:rPr sz="2200" b="1" spc="-5">
                <a:latin typeface="Arial"/>
                <a:cs typeface="Arial"/>
              </a:rPr>
              <a:t>diversas</a:t>
            </a:r>
            <a:r>
              <a:rPr sz="2200" b="1" spc="10">
                <a:latin typeface="Arial"/>
                <a:cs typeface="Arial"/>
              </a:rPr>
              <a:t> </a:t>
            </a:r>
            <a:r>
              <a:rPr sz="2200" b="1" spc="-5">
                <a:latin typeface="Arial"/>
                <a:cs typeface="Arial"/>
              </a:rPr>
              <a:t>oficinas.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390903" y="3549269"/>
            <a:ext cx="808355" cy="1143635"/>
            <a:chOff x="1390903" y="3549269"/>
            <a:chExt cx="808355" cy="1143635"/>
          </a:xfrm>
        </p:grpSpPr>
        <p:sp>
          <p:nvSpPr>
            <p:cNvPr id="22" name="object 22"/>
            <p:cNvSpPr/>
            <p:nvPr/>
          </p:nvSpPr>
          <p:spPr>
            <a:xfrm>
              <a:off x="1403603" y="3561969"/>
              <a:ext cx="782955" cy="1118235"/>
            </a:xfrm>
            <a:custGeom>
              <a:avLst/>
              <a:gdLst/>
              <a:ahLst/>
              <a:cxnLst/>
              <a:rect l="l" t="t" r="r" b="b"/>
              <a:pathLst>
                <a:path w="782955" h="1118235">
                  <a:moveTo>
                    <a:pt x="782701" y="0"/>
                  </a:moveTo>
                  <a:lnTo>
                    <a:pt x="391414" y="391286"/>
                  </a:lnTo>
                  <a:lnTo>
                    <a:pt x="0" y="0"/>
                  </a:lnTo>
                  <a:lnTo>
                    <a:pt x="0" y="726693"/>
                  </a:lnTo>
                  <a:lnTo>
                    <a:pt x="391414" y="1117980"/>
                  </a:lnTo>
                  <a:lnTo>
                    <a:pt x="782701" y="726693"/>
                  </a:lnTo>
                  <a:lnTo>
                    <a:pt x="78270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403603" y="3561969"/>
              <a:ext cx="782955" cy="1118235"/>
            </a:xfrm>
            <a:custGeom>
              <a:avLst/>
              <a:gdLst/>
              <a:ahLst/>
              <a:cxnLst/>
              <a:rect l="l" t="t" r="r" b="b"/>
              <a:pathLst>
                <a:path w="782955" h="1118235">
                  <a:moveTo>
                    <a:pt x="782701" y="0"/>
                  </a:moveTo>
                  <a:lnTo>
                    <a:pt x="782701" y="726693"/>
                  </a:lnTo>
                  <a:lnTo>
                    <a:pt x="391414" y="1117980"/>
                  </a:lnTo>
                  <a:lnTo>
                    <a:pt x="0" y="726693"/>
                  </a:lnTo>
                  <a:lnTo>
                    <a:pt x="0" y="0"/>
                  </a:lnTo>
                  <a:lnTo>
                    <a:pt x="391414" y="391286"/>
                  </a:lnTo>
                  <a:lnTo>
                    <a:pt x="782701" y="0"/>
                  </a:lnTo>
                  <a:close/>
                </a:path>
              </a:pathLst>
            </a:custGeom>
            <a:ln w="25400">
              <a:solidFill>
                <a:srgbClr val="0D96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701164" y="3906392"/>
            <a:ext cx="18859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3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173604" y="3549269"/>
            <a:ext cx="6539230" cy="752475"/>
            <a:chOff x="2173604" y="3549269"/>
            <a:chExt cx="6539230" cy="752475"/>
          </a:xfrm>
        </p:grpSpPr>
        <p:sp>
          <p:nvSpPr>
            <p:cNvPr id="26" name="object 26"/>
            <p:cNvSpPr/>
            <p:nvPr/>
          </p:nvSpPr>
          <p:spPr>
            <a:xfrm>
              <a:off x="2186304" y="3561969"/>
              <a:ext cx="6513830" cy="727075"/>
            </a:xfrm>
            <a:custGeom>
              <a:avLst/>
              <a:gdLst/>
              <a:ahLst/>
              <a:cxnLst/>
              <a:rect l="l" t="t" r="r" b="b"/>
              <a:pathLst>
                <a:path w="6513830" h="727075">
                  <a:moveTo>
                    <a:pt x="6392672" y="0"/>
                  </a:moveTo>
                  <a:lnTo>
                    <a:pt x="0" y="0"/>
                  </a:lnTo>
                  <a:lnTo>
                    <a:pt x="0" y="726693"/>
                  </a:lnTo>
                  <a:lnTo>
                    <a:pt x="6392672" y="726693"/>
                  </a:lnTo>
                  <a:lnTo>
                    <a:pt x="6439838" y="717174"/>
                  </a:lnTo>
                  <a:lnTo>
                    <a:pt x="6478349" y="691213"/>
                  </a:lnTo>
                  <a:lnTo>
                    <a:pt x="6504310" y="652702"/>
                  </a:lnTo>
                  <a:lnTo>
                    <a:pt x="6513830" y="605535"/>
                  </a:lnTo>
                  <a:lnTo>
                    <a:pt x="6513830" y="121030"/>
                  </a:lnTo>
                  <a:lnTo>
                    <a:pt x="6504310" y="73937"/>
                  </a:lnTo>
                  <a:lnTo>
                    <a:pt x="6478349" y="35464"/>
                  </a:lnTo>
                  <a:lnTo>
                    <a:pt x="6439838" y="9517"/>
                  </a:lnTo>
                  <a:lnTo>
                    <a:pt x="639267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86304" y="3561969"/>
              <a:ext cx="6513830" cy="727075"/>
            </a:xfrm>
            <a:custGeom>
              <a:avLst/>
              <a:gdLst/>
              <a:ahLst/>
              <a:cxnLst/>
              <a:rect l="l" t="t" r="r" b="b"/>
              <a:pathLst>
                <a:path w="6513830" h="727075">
                  <a:moveTo>
                    <a:pt x="6513830" y="121030"/>
                  </a:moveTo>
                  <a:lnTo>
                    <a:pt x="6513830" y="605535"/>
                  </a:lnTo>
                  <a:lnTo>
                    <a:pt x="6504310" y="652702"/>
                  </a:lnTo>
                  <a:lnTo>
                    <a:pt x="6478349" y="691213"/>
                  </a:lnTo>
                  <a:lnTo>
                    <a:pt x="6439838" y="717174"/>
                  </a:lnTo>
                  <a:lnTo>
                    <a:pt x="6392672" y="726693"/>
                  </a:lnTo>
                  <a:lnTo>
                    <a:pt x="0" y="726693"/>
                  </a:lnTo>
                  <a:lnTo>
                    <a:pt x="0" y="0"/>
                  </a:lnTo>
                  <a:lnTo>
                    <a:pt x="6392672" y="0"/>
                  </a:lnTo>
                  <a:lnTo>
                    <a:pt x="6439838" y="9517"/>
                  </a:lnTo>
                  <a:lnTo>
                    <a:pt x="6478349" y="35464"/>
                  </a:lnTo>
                  <a:lnTo>
                    <a:pt x="6504310" y="73937"/>
                  </a:lnTo>
                  <a:lnTo>
                    <a:pt x="6513830" y="121030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2330323" y="3575684"/>
            <a:ext cx="6141085" cy="65024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41300" marR="5080" indent="-229235">
              <a:lnSpc>
                <a:spcPts val="2280"/>
              </a:lnSpc>
              <a:spcBef>
                <a:spcPts val="47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200" b="1" spc="-5">
                <a:latin typeface="Arial"/>
                <a:cs typeface="Arial"/>
              </a:rPr>
              <a:t>Facilitar</a:t>
            </a:r>
            <a:r>
              <a:rPr sz="2200" b="1">
                <a:latin typeface="Arial"/>
                <a:cs typeface="Arial"/>
              </a:rPr>
              <a:t> </a:t>
            </a:r>
            <a:r>
              <a:rPr sz="2200" b="1" spc="-5">
                <a:latin typeface="Arial"/>
                <a:cs typeface="Arial"/>
              </a:rPr>
              <a:t>el</a:t>
            </a:r>
            <a:r>
              <a:rPr sz="2200" b="1" spc="10">
                <a:latin typeface="Arial"/>
                <a:cs typeface="Arial"/>
              </a:rPr>
              <a:t> </a:t>
            </a:r>
            <a:r>
              <a:rPr sz="2200" b="1" spc="-5">
                <a:latin typeface="Arial"/>
                <a:cs typeface="Arial"/>
              </a:rPr>
              <a:t>inicio</a:t>
            </a:r>
            <a:r>
              <a:rPr sz="2200" b="1">
                <a:latin typeface="Arial"/>
                <a:cs typeface="Arial"/>
              </a:rPr>
              <a:t> </a:t>
            </a:r>
            <a:r>
              <a:rPr sz="2200" b="1" spc="-5">
                <a:latin typeface="Arial"/>
                <a:cs typeface="Arial"/>
              </a:rPr>
              <a:t>de</a:t>
            </a:r>
            <a:r>
              <a:rPr sz="2200" b="1">
                <a:latin typeface="Arial"/>
                <a:cs typeface="Arial"/>
              </a:rPr>
              <a:t> </a:t>
            </a:r>
            <a:r>
              <a:rPr sz="2200" b="1" spc="-5">
                <a:latin typeface="Arial"/>
                <a:cs typeface="Arial"/>
              </a:rPr>
              <a:t>la</a:t>
            </a:r>
            <a:r>
              <a:rPr sz="2200" b="1" spc="5">
                <a:latin typeface="Arial"/>
                <a:cs typeface="Arial"/>
              </a:rPr>
              <a:t> </a:t>
            </a:r>
            <a:r>
              <a:rPr sz="2200" b="1" spc="-5">
                <a:latin typeface="Arial"/>
                <a:cs typeface="Arial"/>
              </a:rPr>
              <a:t>gestión</a:t>
            </a:r>
            <a:r>
              <a:rPr sz="2200" b="1" spc="10">
                <a:latin typeface="Arial"/>
                <a:cs typeface="Arial"/>
              </a:rPr>
              <a:t> </a:t>
            </a:r>
            <a:r>
              <a:rPr sz="2200" b="1" spc="-5">
                <a:latin typeface="Arial"/>
                <a:cs typeface="Arial"/>
              </a:rPr>
              <a:t>de</a:t>
            </a:r>
            <a:r>
              <a:rPr sz="2200" b="1" spc="10">
                <a:latin typeface="Arial"/>
                <a:cs typeface="Arial"/>
              </a:rPr>
              <a:t> </a:t>
            </a:r>
            <a:r>
              <a:rPr sz="2200" b="1" spc="-5">
                <a:latin typeface="Arial"/>
                <a:cs typeface="Arial"/>
              </a:rPr>
              <a:t>las</a:t>
            </a:r>
            <a:r>
              <a:rPr sz="2200" b="1">
                <a:latin typeface="Arial"/>
                <a:cs typeface="Arial"/>
              </a:rPr>
              <a:t> </a:t>
            </a:r>
            <a:r>
              <a:rPr sz="2200" b="1" spc="-5">
                <a:latin typeface="Arial"/>
                <a:cs typeface="Arial"/>
              </a:rPr>
              <a:t>nuevas </a:t>
            </a:r>
            <a:r>
              <a:rPr sz="2200" b="1" spc="-595">
                <a:latin typeface="Arial"/>
                <a:cs typeface="Arial"/>
              </a:rPr>
              <a:t> </a:t>
            </a:r>
            <a:r>
              <a:rPr sz="2200" b="1" spc="-5">
                <a:latin typeface="Arial"/>
                <a:cs typeface="Arial"/>
              </a:rPr>
              <a:t>autoridades</a:t>
            </a:r>
            <a:r>
              <a:rPr sz="2200" b="1" spc="10">
                <a:latin typeface="Arial"/>
                <a:cs typeface="Arial"/>
              </a:rPr>
              <a:t> </a:t>
            </a:r>
            <a:r>
              <a:rPr sz="2200" b="1" spc="-5">
                <a:latin typeface="Arial"/>
                <a:cs typeface="Arial"/>
              </a:rPr>
              <a:t>y</a:t>
            </a:r>
            <a:r>
              <a:rPr sz="2200" b="1" spc="15">
                <a:latin typeface="Arial"/>
                <a:cs typeface="Arial"/>
              </a:rPr>
              <a:t> </a:t>
            </a:r>
            <a:r>
              <a:rPr sz="2200" b="1" spc="-5" err="1">
                <a:latin typeface="Arial"/>
                <a:cs typeface="Arial"/>
              </a:rPr>
              <a:t>funcionarios</a:t>
            </a:r>
            <a:r>
              <a:rPr sz="2200" b="1" spc="5">
                <a:latin typeface="Arial"/>
                <a:cs typeface="Arial"/>
              </a:rPr>
              <a:t> </a:t>
            </a:r>
            <a:r>
              <a:rPr lang="es-MX" sz="2200" b="1" spc="-5" smtClean="0">
                <a:latin typeface="Arial"/>
                <a:cs typeface="Arial"/>
              </a:rPr>
              <a:t>municipales</a:t>
            </a:r>
            <a:r>
              <a:rPr sz="2200" b="1" spc="-5" smtClean="0"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390903" y="4550536"/>
            <a:ext cx="808355" cy="1143635"/>
            <a:chOff x="1390903" y="4550536"/>
            <a:chExt cx="808355" cy="1143635"/>
          </a:xfrm>
        </p:grpSpPr>
        <p:sp>
          <p:nvSpPr>
            <p:cNvPr id="30" name="object 30"/>
            <p:cNvSpPr/>
            <p:nvPr/>
          </p:nvSpPr>
          <p:spPr>
            <a:xfrm>
              <a:off x="1403603" y="4563236"/>
              <a:ext cx="782955" cy="1118235"/>
            </a:xfrm>
            <a:custGeom>
              <a:avLst/>
              <a:gdLst/>
              <a:ahLst/>
              <a:cxnLst/>
              <a:rect l="l" t="t" r="r" b="b"/>
              <a:pathLst>
                <a:path w="782955" h="1118235">
                  <a:moveTo>
                    <a:pt x="782701" y="0"/>
                  </a:moveTo>
                  <a:lnTo>
                    <a:pt x="391414" y="391287"/>
                  </a:lnTo>
                  <a:lnTo>
                    <a:pt x="0" y="0"/>
                  </a:lnTo>
                  <a:lnTo>
                    <a:pt x="0" y="726694"/>
                  </a:lnTo>
                  <a:lnTo>
                    <a:pt x="391414" y="1118044"/>
                  </a:lnTo>
                  <a:lnTo>
                    <a:pt x="782701" y="726694"/>
                  </a:lnTo>
                  <a:lnTo>
                    <a:pt x="782701" y="0"/>
                  </a:lnTo>
                  <a:close/>
                </a:path>
              </a:pathLst>
            </a:custGeom>
            <a:solidFill>
              <a:srgbClr val="0D96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403603" y="4563236"/>
              <a:ext cx="782955" cy="1118235"/>
            </a:xfrm>
            <a:custGeom>
              <a:avLst/>
              <a:gdLst/>
              <a:ahLst/>
              <a:cxnLst/>
              <a:rect l="l" t="t" r="r" b="b"/>
              <a:pathLst>
                <a:path w="782955" h="1118235">
                  <a:moveTo>
                    <a:pt x="782701" y="0"/>
                  </a:moveTo>
                  <a:lnTo>
                    <a:pt x="782701" y="726694"/>
                  </a:lnTo>
                  <a:lnTo>
                    <a:pt x="391414" y="1118044"/>
                  </a:lnTo>
                  <a:lnTo>
                    <a:pt x="0" y="726694"/>
                  </a:lnTo>
                  <a:lnTo>
                    <a:pt x="0" y="0"/>
                  </a:lnTo>
                  <a:lnTo>
                    <a:pt x="391414" y="391287"/>
                  </a:lnTo>
                  <a:lnTo>
                    <a:pt x="782701" y="0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701164" y="4907737"/>
            <a:ext cx="18859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30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2173604" y="4550536"/>
            <a:ext cx="6539230" cy="752475"/>
            <a:chOff x="2173604" y="4550536"/>
            <a:chExt cx="6539230" cy="752475"/>
          </a:xfrm>
        </p:grpSpPr>
        <p:sp>
          <p:nvSpPr>
            <p:cNvPr id="34" name="object 34"/>
            <p:cNvSpPr/>
            <p:nvPr/>
          </p:nvSpPr>
          <p:spPr>
            <a:xfrm>
              <a:off x="2186304" y="4563236"/>
              <a:ext cx="6513830" cy="727075"/>
            </a:xfrm>
            <a:custGeom>
              <a:avLst/>
              <a:gdLst/>
              <a:ahLst/>
              <a:cxnLst/>
              <a:rect l="l" t="t" r="r" b="b"/>
              <a:pathLst>
                <a:path w="6513830" h="727075">
                  <a:moveTo>
                    <a:pt x="6392672" y="0"/>
                  </a:moveTo>
                  <a:lnTo>
                    <a:pt x="0" y="0"/>
                  </a:lnTo>
                  <a:lnTo>
                    <a:pt x="0" y="726694"/>
                  </a:lnTo>
                  <a:lnTo>
                    <a:pt x="6392672" y="726694"/>
                  </a:lnTo>
                  <a:lnTo>
                    <a:pt x="6439838" y="717174"/>
                  </a:lnTo>
                  <a:lnTo>
                    <a:pt x="6478349" y="691213"/>
                  </a:lnTo>
                  <a:lnTo>
                    <a:pt x="6504310" y="652702"/>
                  </a:lnTo>
                  <a:lnTo>
                    <a:pt x="6513830" y="605536"/>
                  </a:lnTo>
                  <a:lnTo>
                    <a:pt x="6513830" y="121157"/>
                  </a:lnTo>
                  <a:lnTo>
                    <a:pt x="6504310" y="73991"/>
                  </a:lnTo>
                  <a:lnTo>
                    <a:pt x="6478349" y="35480"/>
                  </a:lnTo>
                  <a:lnTo>
                    <a:pt x="6439838" y="9519"/>
                  </a:lnTo>
                  <a:lnTo>
                    <a:pt x="639267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186304" y="4563236"/>
              <a:ext cx="6513830" cy="727075"/>
            </a:xfrm>
            <a:custGeom>
              <a:avLst/>
              <a:gdLst/>
              <a:ahLst/>
              <a:cxnLst/>
              <a:rect l="l" t="t" r="r" b="b"/>
              <a:pathLst>
                <a:path w="6513830" h="727075">
                  <a:moveTo>
                    <a:pt x="6513830" y="121157"/>
                  </a:moveTo>
                  <a:lnTo>
                    <a:pt x="6513830" y="605536"/>
                  </a:lnTo>
                  <a:lnTo>
                    <a:pt x="6504310" y="652702"/>
                  </a:lnTo>
                  <a:lnTo>
                    <a:pt x="6478349" y="691213"/>
                  </a:lnTo>
                  <a:lnTo>
                    <a:pt x="6439838" y="717174"/>
                  </a:lnTo>
                  <a:lnTo>
                    <a:pt x="6392672" y="726694"/>
                  </a:lnTo>
                  <a:lnTo>
                    <a:pt x="0" y="726694"/>
                  </a:lnTo>
                  <a:lnTo>
                    <a:pt x="0" y="0"/>
                  </a:lnTo>
                  <a:lnTo>
                    <a:pt x="6392672" y="0"/>
                  </a:lnTo>
                  <a:lnTo>
                    <a:pt x="6439838" y="9519"/>
                  </a:lnTo>
                  <a:lnTo>
                    <a:pt x="6478349" y="35480"/>
                  </a:lnTo>
                  <a:lnTo>
                    <a:pt x="6504310" y="73991"/>
                  </a:lnTo>
                  <a:lnTo>
                    <a:pt x="6513830" y="121157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2330323" y="4721733"/>
            <a:ext cx="452691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200" b="1" spc="-5">
                <a:latin typeface="Arial"/>
                <a:cs typeface="Arial"/>
              </a:rPr>
              <a:t>Delimitar</a:t>
            </a:r>
            <a:r>
              <a:rPr sz="2200" b="1" spc="5">
                <a:latin typeface="Arial"/>
                <a:cs typeface="Arial"/>
              </a:rPr>
              <a:t> </a:t>
            </a:r>
            <a:r>
              <a:rPr sz="2200" b="1" spc="-5">
                <a:latin typeface="Arial"/>
                <a:cs typeface="Arial"/>
              </a:rPr>
              <a:t>las</a:t>
            </a:r>
            <a:r>
              <a:rPr sz="2200" b="1" spc="15">
                <a:latin typeface="Arial"/>
                <a:cs typeface="Arial"/>
              </a:rPr>
              <a:t> </a:t>
            </a:r>
            <a:r>
              <a:rPr sz="2200" b="1" spc="-5">
                <a:latin typeface="Arial"/>
                <a:cs typeface="Arial"/>
              </a:rPr>
              <a:t>responsabilidades.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390903" y="5551804"/>
            <a:ext cx="808355" cy="1143635"/>
            <a:chOff x="1390903" y="5551804"/>
            <a:chExt cx="808355" cy="1143635"/>
          </a:xfrm>
        </p:grpSpPr>
        <p:sp>
          <p:nvSpPr>
            <p:cNvPr id="38" name="object 38"/>
            <p:cNvSpPr/>
            <p:nvPr/>
          </p:nvSpPr>
          <p:spPr>
            <a:xfrm>
              <a:off x="1403603" y="5564504"/>
              <a:ext cx="782955" cy="1118235"/>
            </a:xfrm>
            <a:custGeom>
              <a:avLst/>
              <a:gdLst/>
              <a:ahLst/>
              <a:cxnLst/>
              <a:rect l="l" t="t" r="r" b="b"/>
              <a:pathLst>
                <a:path w="782955" h="1118234">
                  <a:moveTo>
                    <a:pt x="782701" y="0"/>
                  </a:moveTo>
                  <a:lnTo>
                    <a:pt x="391414" y="391312"/>
                  </a:lnTo>
                  <a:lnTo>
                    <a:pt x="0" y="0"/>
                  </a:lnTo>
                  <a:lnTo>
                    <a:pt x="0" y="726732"/>
                  </a:lnTo>
                  <a:lnTo>
                    <a:pt x="391414" y="1118057"/>
                  </a:lnTo>
                  <a:lnTo>
                    <a:pt x="782701" y="726732"/>
                  </a:lnTo>
                  <a:lnTo>
                    <a:pt x="78270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403603" y="5564504"/>
              <a:ext cx="782955" cy="1118235"/>
            </a:xfrm>
            <a:custGeom>
              <a:avLst/>
              <a:gdLst/>
              <a:ahLst/>
              <a:cxnLst/>
              <a:rect l="l" t="t" r="r" b="b"/>
              <a:pathLst>
                <a:path w="782955" h="1118234">
                  <a:moveTo>
                    <a:pt x="782701" y="0"/>
                  </a:moveTo>
                  <a:lnTo>
                    <a:pt x="782701" y="726732"/>
                  </a:lnTo>
                  <a:lnTo>
                    <a:pt x="391414" y="1118057"/>
                  </a:lnTo>
                  <a:lnTo>
                    <a:pt x="0" y="726732"/>
                  </a:lnTo>
                  <a:lnTo>
                    <a:pt x="0" y="0"/>
                  </a:lnTo>
                  <a:lnTo>
                    <a:pt x="391414" y="391312"/>
                  </a:lnTo>
                  <a:lnTo>
                    <a:pt x="782701" y="0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1701164" y="5909259"/>
            <a:ext cx="18859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300">
              <a:latin typeface="Arial"/>
              <a:cs typeface="Arial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2173604" y="5551804"/>
            <a:ext cx="6539230" cy="752475"/>
            <a:chOff x="2173604" y="5551804"/>
            <a:chExt cx="6539230" cy="752475"/>
          </a:xfrm>
        </p:grpSpPr>
        <p:sp>
          <p:nvSpPr>
            <p:cNvPr id="42" name="object 42"/>
            <p:cNvSpPr/>
            <p:nvPr/>
          </p:nvSpPr>
          <p:spPr>
            <a:xfrm>
              <a:off x="2186304" y="5564504"/>
              <a:ext cx="6513830" cy="727075"/>
            </a:xfrm>
            <a:custGeom>
              <a:avLst/>
              <a:gdLst/>
              <a:ahLst/>
              <a:cxnLst/>
              <a:rect l="l" t="t" r="r" b="b"/>
              <a:pathLst>
                <a:path w="6513830" h="727075">
                  <a:moveTo>
                    <a:pt x="6392672" y="0"/>
                  </a:moveTo>
                  <a:lnTo>
                    <a:pt x="0" y="0"/>
                  </a:lnTo>
                  <a:lnTo>
                    <a:pt x="0" y="726732"/>
                  </a:lnTo>
                  <a:lnTo>
                    <a:pt x="6392672" y="726732"/>
                  </a:lnTo>
                  <a:lnTo>
                    <a:pt x="6439838" y="717213"/>
                  </a:lnTo>
                  <a:lnTo>
                    <a:pt x="6478349" y="691254"/>
                  </a:lnTo>
                  <a:lnTo>
                    <a:pt x="6504310" y="652751"/>
                  </a:lnTo>
                  <a:lnTo>
                    <a:pt x="6513830" y="605599"/>
                  </a:lnTo>
                  <a:lnTo>
                    <a:pt x="6513830" y="121107"/>
                  </a:lnTo>
                  <a:lnTo>
                    <a:pt x="6504310" y="73964"/>
                  </a:lnTo>
                  <a:lnTo>
                    <a:pt x="6478349" y="35469"/>
                  </a:lnTo>
                  <a:lnTo>
                    <a:pt x="6439838" y="9516"/>
                  </a:lnTo>
                  <a:lnTo>
                    <a:pt x="639267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186304" y="5564504"/>
              <a:ext cx="6513830" cy="727075"/>
            </a:xfrm>
            <a:custGeom>
              <a:avLst/>
              <a:gdLst/>
              <a:ahLst/>
              <a:cxnLst/>
              <a:rect l="l" t="t" r="r" b="b"/>
              <a:pathLst>
                <a:path w="6513830" h="727075">
                  <a:moveTo>
                    <a:pt x="6513830" y="121107"/>
                  </a:moveTo>
                  <a:lnTo>
                    <a:pt x="6513830" y="605599"/>
                  </a:lnTo>
                  <a:lnTo>
                    <a:pt x="6504310" y="652751"/>
                  </a:lnTo>
                  <a:lnTo>
                    <a:pt x="6478349" y="691254"/>
                  </a:lnTo>
                  <a:lnTo>
                    <a:pt x="6439838" y="717213"/>
                  </a:lnTo>
                  <a:lnTo>
                    <a:pt x="6392672" y="726732"/>
                  </a:lnTo>
                  <a:lnTo>
                    <a:pt x="0" y="726732"/>
                  </a:lnTo>
                  <a:lnTo>
                    <a:pt x="0" y="0"/>
                  </a:lnTo>
                  <a:lnTo>
                    <a:pt x="6392672" y="0"/>
                  </a:lnTo>
                  <a:lnTo>
                    <a:pt x="6439838" y="9516"/>
                  </a:lnTo>
                  <a:lnTo>
                    <a:pt x="6478349" y="35469"/>
                  </a:lnTo>
                  <a:lnTo>
                    <a:pt x="6504310" y="73964"/>
                  </a:lnTo>
                  <a:lnTo>
                    <a:pt x="6513830" y="121107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2330323" y="5578551"/>
            <a:ext cx="6298565" cy="650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9235">
              <a:lnSpc>
                <a:spcPts val="2460"/>
              </a:lnSpc>
              <a:spcBef>
                <a:spcPts val="9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200" b="1" spc="-5">
                <a:latin typeface="Arial"/>
                <a:cs typeface="Arial"/>
              </a:rPr>
              <a:t>Propiciar</a:t>
            </a:r>
            <a:r>
              <a:rPr sz="2200" b="1" spc="15">
                <a:latin typeface="Arial"/>
                <a:cs typeface="Arial"/>
              </a:rPr>
              <a:t> </a:t>
            </a:r>
            <a:r>
              <a:rPr sz="2200" b="1" spc="-5">
                <a:latin typeface="Arial"/>
                <a:cs typeface="Arial"/>
              </a:rPr>
              <a:t>la</a:t>
            </a:r>
            <a:r>
              <a:rPr sz="2200" b="1" spc="5">
                <a:latin typeface="Arial"/>
                <a:cs typeface="Arial"/>
              </a:rPr>
              <a:t> </a:t>
            </a:r>
            <a:r>
              <a:rPr sz="2200" b="1" spc="-5">
                <a:latin typeface="Arial"/>
                <a:cs typeface="Arial"/>
              </a:rPr>
              <a:t>continuidad</a:t>
            </a:r>
            <a:r>
              <a:rPr sz="2200" b="1" spc="5">
                <a:latin typeface="Arial"/>
                <a:cs typeface="Arial"/>
              </a:rPr>
              <a:t> </a:t>
            </a:r>
            <a:r>
              <a:rPr sz="2200" b="1" spc="-5">
                <a:latin typeface="Arial"/>
                <a:cs typeface="Arial"/>
              </a:rPr>
              <a:t>de</a:t>
            </a:r>
            <a:r>
              <a:rPr sz="2200" b="1" spc="10">
                <a:latin typeface="Arial"/>
                <a:cs typeface="Arial"/>
              </a:rPr>
              <a:t> </a:t>
            </a:r>
            <a:r>
              <a:rPr sz="2200" b="1" spc="-5">
                <a:latin typeface="Arial"/>
                <a:cs typeface="Arial"/>
              </a:rPr>
              <a:t>las</a:t>
            </a:r>
            <a:r>
              <a:rPr sz="2200" b="1" spc="10">
                <a:latin typeface="Arial"/>
                <a:cs typeface="Arial"/>
              </a:rPr>
              <a:t> </a:t>
            </a:r>
            <a:r>
              <a:rPr sz="2200" b="1">
                <a:latin typeface="Arial"/>
                <a:cs typeface="Arial"/>
              </a:rPr>
              <a:t>acciones</a:t>
            </a:r>
            <a:r>
              <a:rPr sz="2200" b="1" spc="-5">
                <a:latin typeface="Arial"/>
                <a:cs typeface="Arial"/>
              </a:rPr>
              <a:t> en</a:t>
            </a:r>
            <a:r>
              <a:rPr sz="2200" b="1" spc="5">
                <a:latin typeface="Arial"/>
                <a:cs typeface="Arial"/>
              </a:rPr>
              <a:t> </a:t>
            </a:r>
            <a:r>
              <a:rPr sz="2200" b="1" spc="-5">
                <a:latin typeface="Arial"/>
                <a:cs typeface="Arial"/>
              </a:rPr>
              <a:t>la</a:t>
            </a:r>
            <a:endParaRPr sz="2200">
              <a:latin typeface="Arial"/>
              <a:cs typeface="Arial"/>
            </a:endParaRPr>
          </a:p>
          <a:p>
            <a:pPr marL="241300">
              <a:lnSpc>
                <a:spcPts val="2460"/>
              </a:lnSpc>
            </a:pPr>
            <a:r>
              <a:rPr sz="2200" b="1" spc="-5">
                <a:latin typeface="Arial"/>
                <a:cs typeface="Arial"/>
              </a:rPr>
              <a:t>institución.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95400" y="228600"/>
            <a:ext cx="7673975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indent="12700" algn="ctr">
              <a:lnSpc>
                <a:spcPct val="100000"/>
              </a:lnSpc>
              <a:spcBef>
                <a:spcPts val="105"/>
              </a:spcBef>
            </a:pPr>
            <a:r>
              <a:rPr sz="3200" b="1" dirty="0" smtClean="0">
                <a:latin typeface="Arial"/>
                <a:cs typeface="Arial"/>
              </a:rPr>
              <a:t>¿</a:t>
            </a:r>
            <a:r>
              <a:rPr lang="es-MX" sz="3200" b="1" dirty="0" smtClean="0">
                <a:latin typeface="Arial"/>
                <a:cs typeface="Arial"/>
              </a:rPr>
              <a:t>Objetivos jurídicos del acto de </a:t>
            </a:r>
            <a:r>
              <a:rPr sz="3200" b="1" spc="-5" dirty="0" err="1" smtClean="0">
                <a:latin typeface="Arial"/>
                <a:cs typeface="Arial"/>
              </a:rPr>
              <a:t>entrega-recepción</a:t>
            </a:r>
            <a:r>
              <a:rPr sz="3200" b="1" spc="-5" dirty="0">
                <a:latin typeface="Arial"/>
                <a:cs typeface="Arial"/>
              </a:rPr>
              <a:t>?</a:t>
            </a:r>
          </a:p>
        </p:txBody>
      </p:sp>
      <p:sp>
        <p:nvSpPr>
          <p:cNvPr id="29" name="object 29"/>
          <p:cNvSpPr/>
          <p:nvPr/>
        </p:nvSpPr>
        <p:spPr>
          <a:xfrm>
            <a:off x="543902" y="5950965"/>
            <a:ext cx="697865" cy="697865"/>
          </a:xfrm>
          <a:custGeom>
            <a:avLst/>
            <a:gdLst/>
            <a:ahLst/>
            <a:cxnLst/>
            <a:rect l="l" t="t" r="r" b="b"/>
            <a:pathLst>
              <a:path w="697865" h="697865">
                <a:moveTo>
                  <a:pt x="348818" y="0"/>
                </a:moveTo>
                <a:lnTo>
                  <a:pt x="301485" y="3184"/>
                </a:lnTo>
                <a:lnTo>
                  <a:pt x="256088" y="12460"/>
                </a:lnTo>
                <a:lnTo>
                  <a:pt x="213042" y="27411"/>
                </a:lnTo>
                <a:lnTo>
                  <a:pt x="172763" y="47624"/>
                </a:lnTo>
                <a:lnTo>
                  <a:pt x="135666" y="72680"/>
                </a:lnTo>
                <a:lnTo>
                  <a:pt x="102166" y="102166"/>
                </a:lnTo>
                <a:lnTo>
                  <a:pt x="72680" y="135666"/>
                </a:lnTo>
                <a:lnTo>
                  <a:pt x="47624" y="172763"/>
                </a:lnTo>
                <a:lnTo>
                  <a:pt x="27411" y="213042"/>
                </a:lnTo>
                <a:lnTo>
                  <a:pt x="12460" y="256088"/>
                </a:lnTo>
                <a:lnTo>
                  <a:pt x="3184" y="301485"/>
                </a:lnTo>
                <a:lnTo>
                  <a:pt x="0" y="348818"/>
                </a:lnTo>
                <a:lnTo>
                  <a:pt x="3184" y="396150"/>
                </a:lnTo>
                <a:lnTo>
                  <a:pt x="12460" y="441547"/>
                </a:lnTo>
                <a:lnTo>
                  <a:pt x="27411" y="484593"/>
                </a:lnTo>
                <a:lnTo>
                  <a:pt x="47624" y="524873"/>
                </a:lnTo>
                <a:lnTo>
                  <a:pt x="72680" y="561970"/>
                </a:lnTo>
                <a:lnTo>
                  <a:pt x="102166" y="595469"/>
                </a:lnTo>
                <a:lnTo>
                  <a:pt x="135666" y="624955"/>
                </a:lnTo>
                <a:lnTo>
                  <a:pt x="172763" y="650012"/>
                </a:lnTo>
                <a:lnTo>
                  <a:pt x="213042" y="670224"/>
                </a:lnTo>
                <a:lnTo>
                  <a:pt x="256088" y="685176"/>
                </a:lnTo>
                <a:lnTo>
                  <a:pt x="301485" y="694452"/>
                </a:lnTo>
                <a:lnTo>
                  <a:pt x="348818" y="697636"/>
                </a:lnTo>
                <a:lnTo>
                  <a:pt x="396150" y="694452"/>
                </a:lnTo>
                <a:lnTo>
                  <a:pt x="441547" y="685176"/>
                </a:lnTo>
                <a:lnTo>
                  <a:pt x="484593" y="670224"/>
                </a:lnTo>
                <a:lnTo>
                  <a:pt x="524873" y="650012"/>
                </a:lnTo>
                <a:lnTo>
                  <a:pt x="561970" y="624955"/>
                </a:lnTo>
                <a:lnTo>
                  <a:pt x="595469" y="595469"/>
                </a:lnTo>
                <a:lnTo>
                  <a:pt x="624955" y="561970"/>
                </a:lnTo>
                <a:lnTo>
                  <a:pt x="650012" y="524873"/>
                </a:lnTo>
                <a:lnTo>
                  <a:pt x="670224" y="484593"/>
                </a:lnTo>
                <a:lnTo>
                  <a:pt x="685176" y="441547"/>
                </a:lnTo>
                <a:lnTo>
                  <a:pt x="694452" y="396150"/>
                </a:lnTo>
                <a:lnTo>
                  <a:pt x="697636" y="348818"/>
                </a:lnTo>
                <a:lnTo>
                  <a:pt x="694452" y="301485"/>
                </a:lnTo>
                <a:lnTo>
                  <a:pt x="685176" y="256088"/>
                </a:lnTo>
                <a:lnTo>
                  <a:pt x="670224" y="213042"/>
                </a:lnTo>
                <a:lnTo>
                  <a:pt x="650012" y="172763"/>
                </a:lnTo>
                <a:lnTo>
                  <a:pt x="624955" y="135666"/>
                </a:lnTo>
                <a:lnTo>
                  <a:pt x="595469" y="102166"/>
                </a:lnTo>
                <a:lnTo>
                  <a:pt x="561970" y="72680"/>
                </a:lnTo>
                <a:lnTo>
                  <a:pt x="524873" y="47624"/>
                </a:lnTo>
                <a:lnTo>
                  <a:pt x="484593" y="27411"/>
                </a:lnTo>
                <a:lnTo>
                  <a:pt x="441547" y="12460"/>
                </a:lnTo>
                <a:lnTo>
                  <a:pt x="396150" y="3184"/>
                </a:lnTo>
                <a:lnTo>
                  <a:pt x="3488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43902" y="5950965"/>
            <a:ext cx="697865" cy="697865"/>
          </a:xfrm>
          <a:custGeom>
            <a:avLst/>
            <a:gdLst/>
            <a:ahLst/>
            <a:cxnLst/>
            <a:rect l="l" t="t" r="r" b="b"/>
            <a:pathLst>
              <a:path w="697865" h="697865">
                <a:moveTo>
                  <a:pt x="0" y="348818"/>
                </a:moveTo>
                <a:lnTo>
                  <a:pt x="3184" y="301485"/>
                </a:lnTo>
                <a:lnTo>
                  <a:pt x="12460" y="256088"/>
                </a:lnTo>
                <a:lnTo>
                  <a:pt x="27411" y="213042"/>
                </a:lnTo>
                <a:lnTo>
                  <a:pt x="47624" y="172763"/>
                </a:lnTo>
                <a:lnTo>
                  <a:pt x="72680" y="135666"/>
                </a:lnTo>
                <a:lnTo>
                  <a:pt x="102166" y="102166"/>
                </a:lnTo>
                <a:lnTo>
                  <a:pt x="135666" y="72680"/>
                </a:lnTo>
                <a:lnTo>
                  <a:pt x="172763" y="47624"/>
                </a:lnTo>
                <a:lnTo>
                  <a:pt x="213042" y="27411"/>
                </a:lnTo>
                <a:lnTo>
                  <a:pt x="256088" y="12460"/>
                </a:lnTo>
                <a:lnTo>
                  <a:pt x="301485" y="3184"/>
                </a:lnTo>
                <a:lnTo>
                  <a:pt x="348818" y="0"/>
                </a:lnTo>
                <a:lnTo>
                  <a:pt x="396150" y="3184"/>
                </a:lnTo>
                <a:lnTo>
                  <a:pt x="441547" y="12460"/>
                </a:lnTo>
                <a:lnTo>
                  <a:pt x="484593" y="27411"/>
                </a:lnTo>
                <a:lnTo>
                  <a:pt x="524873" y="47624"/>
                </a:lnTo>
                <a:lnTo>
                  <a:pt x="561970" y="72680"/>
                </a:lnTo>
                <a:lnTo>
                  <a:pt x="595469" y="102166"/>
                </a:lnTo>
                <a:lnTo>
                  <a:pt x="624955" y="135666"/>
                </a:lnTo>
                <a:lnTo>
                  <a:pt x="650012" y="172763"/>
                </a:lnTo>
                <a:lnTo>
                  <a:pt x="670224" y="213042"/>
                </a:lnTo>
                <a:lnTo>
                  <a:pt x="685176" y="256088"/>
                </a:lnTo>
                <a:lnTo>
                  <a:pt x="694452" y="301485"/>
                </a:lnTo>
                <a:lnTo>
                  <a:pt x="697636" y="348818"/>
                </a:lnTo>
                <a:lnTo>
                  <a:pt x="694452" y="396150"/>
                </a:lnTo>
                <a:lnTo>
                  <a:pt x="685176" y="441547"/>
                </a:lnTo>
                <a:lnTo>
                  <a:pt x="670224" y="484593"/>
                </a:lnTo>
                <a:lnTo>
                  <a:pt x="650012" y="524873"/>
                </a:lnTo>
                <a:lnTo>
                  <a:pt x="624955" y="561970"/>
                </a:lnTo>
                <a:lnTo>
                  <a:pt x="595469" y="595469"/>
                </a:lnTo>
                <a:lnTo>
                  <a:pt x="561970" y="624955"/>
                </a:lnTo>
                <a:lnTo>
                  <a:pt x="524873" y="650012"/>
                </a:lnTo>
                <a:lnTo>
                  <a:pt x="484593" y="670224"/>
                </a:lnTo>
                <a:lnTo>
                  <a:pt x="441547" y="685176"/>
                </a:lnTo>
                <a:lnTo>
                  <a:pt x="396150" y="694452"/>
                </a:lnTo>
                <a:lnTo>
                  <a:pt x="348818" y="697636"/>
                </a:lnTo>
                <a:lnTo>
                  <a:pt x="301485" y="694452"/>
                </a:lnTo>
                <a:lnTo>
                  <a:pt x="256088" y="685176"/>
                </a:lnTo>
                <a:lnTo>
                  <a:pt x="213042" y="670224"/>
                </a:lnTo>
                <a:lnTo>
                  <a:pt x="172763" y="650012"/>
                </a:lnTo>
                <a:lnTo>
                  <a:pt x="135666" y="624955"/>
                </a:lnTo>
                <a:lnTo>
                  <a:pt x="102166" y="595469"/>
                </a:lnTo>
                <a:lnTo>
                  <a:pt x="72680" y="561970"/>
                </a:lnTo>
                <a:lnTo>
                  <a:pt x="47624" y="524873"/>
                </a:lnTo>
                <a:lnTo>
                  <a:pt x="27411" y="484593"/>
                </a:lnTo>
                <a:lnTo>
                  <a:pt x="12460" y="441547"/>
                </a:lnTo>
                <a:lnTo>
                  <a:pt x="3184" y="396150"/>
                </a:lnTo>
                <a:lnTo>
                  <a:pt x="0" y="348818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143000" y="1322487"/>
            <a:ext cx="7696200" cy="50783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I.</a:t>
            </a:r>
            <a:r>
              <a:rPr kumimoji="0" 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Promover la transparencia y rendición de cuentas;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II.</a:t>
            </a:r>
            <a:r>
              <a:rPr kumimoji="0" 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Dar continuidad en el servicio público y gestión de los asuntos, programas, proyectos, acciones y compromisos, a la conclusión de cada administración pública municipal, o la de un empleo, cargo o comisión;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III</a:t>
            </a:r>
            <a:r>
              <a:rPr kumimoji="0" lang="es-MX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r>
              <a:rPr kumimoji="0" 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Contar con información de los programas, proyectos y acciones realizadas por cada administración pública municipal, dependencia, unidad administrativa o persona servidora pública en el desempeño de su empleo, cargo o comisión;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IV.</a:t>
            </a:r>
            <a:r>
              <a:rPr kumimoji="0" 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Promover la transparencia y rendición de cuentas en la gestión gubernamental del municipio a nivel institucional e individual de las personas servidoras públicas; y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V.</a:t>
            </a:r>
            <a:r>
              <a:rPr kumimoji="0" 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Proporcionar y confirmar la existencia de la información sobre los recursos humanos, presupuestarios, financieros y materiales, así como el acervo documental, y conocer el estado en que se encuentran.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71600" y="304800"/>
            <a:ext cx="6782309" cy="11214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3600" b="1" dirty="0">
                <a:latin typeface="Arial"/>
                <a:cs typeface="Arial"/>
              </a:rPr>
              <a:t>¿</a:t>
            </a:r>
            <a:r>
              <a:rPr sz="3600" b="1" dirty="0" err="1">
                <a:latin typeface="Arial"/>
                <a:cs typeface="Arial"/>
              </a:rPr>
              <a:t>Cuándo</a:t>
            </a:r>
            <a:r>
              <a:rPr sz="3600" b="1" spc="-65" dirty="0">
                <a:latin typeface="Arial"/>
                <a:cs typeface="Arial"/>
              </a:rPr>
              <a:t> </a:t>
            </a:r>
            <a:r>
              <a:rPr sz="3600" b="1" dirty="0" err="1">
                <a:latin typeface="Arial"/>
                <a:cs typeface="Arial"/>
              </a:rPr>
              <a:t>debo</a:t>
            </a:r>
            <a:r>
              <a:rPr sz="3600" b="1" spc="-45" dirty="0">
                <a:latin typeface="Arial"/>
                <a:cs typeface="Arial"/>
              </a:rPr>
              <a:t> </a:t>
            </a:r>
            <a:r>
              <a:rPr sz="3600" b="1" spc="-5" dirty="0" err="1">
                <a:latin typeface="Arial"/>
                <a:cs typeface="Arial"/>
              </a:rPr>
              <a:t>hacer</a:t>
            </a:r>
            <a:r>
              <a:rPr sz="3600" b="1" spc="-15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mi</a:t>
            </a:r>
            <a:r>
              <a:rPr sz="3600" b="1" spc="-30" dirty="0">
                <a:latin typeface="Arial"/>
                <a:cs typeface="Arial"/>
              </a:rPr>
              <a:t> </a:t>
            </a:r>
            <a:r>
              <a:rPr sz="3600" b="1" dirty="0" err="1">
                <a:latin typeface="Arial"/>
                <a:cs typeface="Arial"/>
              </a:rPr>
              <a:t>entrega</a:t>
            </a:r>
            <a:r>
              <a:rPr sz="3600" b="1">
                <a:latin typeface="Arial"/>
                <a:cs typeface="Arial"/>
              </a:rPr>
              <a:t>?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66814" y="1609089"/>
            <a:ext cx="8893175" cy="1583055"/>
            <a:chOff x="166814" y="1609089"/>
            <a:chExt cx="8893175" cy="1583055"/>
          </a:xfrm>
        </p:grpSpPr>
        <p:sp>
          <p:nvSpPr>
            <p:cNvPr id="5" name="object 5"/>
            <p:cNvSpPr/>
            <p:nvPr/>
          </p:nvSpPr>
          <p:spPr>
            <a:xfrm>
              <a:off x="179514" y="2170937"/>
              <a:ext cx="8867775" cy="1008380"/>
            </a:xfrm>
            <a:custGeom>
              <a:avLst/>
              <a:gdLst/>
              <a:ahLst/>
              <a:cxnLst/>
              <a:rect l="l" t="t" r="r" b="b"/>
              <a:pathLst>
                <a:path w="8867775" h="1008380">
                  <a:moveTo>
                    <a:pt x="0" y="1007999"/>
                  </a:moveTo>
                  <a:lnTo>
                    <a:pt x="8867775" y="1007999"/>
                  </a:lnTo>
                  <a:lnTo>
                    <a:pt x="8867775" y="0"/>
                  </a:lnTo>
                  <a:lnTo>
                    <a:pt x="0" y="0"/>
                  </a:lnTo>
                  <a:lnTo>
                    <a:pt x="0" y="1007999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1682" y="1637664"/>
              <a:ext cx="6207760" cy="1181100"/>
            </a:xfrm>
            <a:custGeom>
              <a:avLst/>
              <a:gdLst/>
              <a:ahLst/>
              <a:cxnLst/>
              <a:rect l="l" t="t" r="r" b="b"/>
              <a:pathLst>
                <a:path w="6207759" h="1181100">
                  <a:moveTo>
                    <a:pt x="6010605" y="0"/>
                  </a:moveTo>
                  <a:lnTo>
                    <a:pt x="196799" y="0"/>
                  </a:lnTo>
                  <a:lnTo>
                    <a:pt x="151675" y="5199"/>
                  </a:lnTo>
                  <a:lnTo>
                    <a:pt x="110253" y="20008"/>
                  </a:lnTo>
                  <a:lnTo>
                    <a:pt x="73712" y="43247"/>
                  </a:lnTo>
                  <a:lnTo>
                    <a:pt x="43235" y="73732"/>
                  </a:lnTo>
                  <a:lnTo>
                    <a:pt x="20003" y="110282"/>
                  </a:lnTo>
                  <a:lnTo>
                    <a:pt x="5197" y="151715"/>
                  </a:lnTo>
                  <a:lnTo>
                    <a:pt x="0" y="196850"/>
                  </a:lnTo>
                  <a:lnTo>
                    <a:pt x="0" y="983996"/>
                  </a:lnTo>
                  <a:lnTo>
                    <a:pt x="5197" y="1029130"/>
                  </a:lnTo>
                  <a:lnTo>
                    <a:pt x="20003" y="1070563"/>
                  </a:lnTo>
                  <a:lnTo>
                    <a:pt x="43235" y="1107113"/>
                  </a:lnTo>
                  <a:lnTo>
                    <a:pt x="73712" y="1137598"/>
                  </a:lnTo>
                  <a:lnTo>
                    <a:pt x="110253" y="1160837"/>
                  </a:lnTo>
                  <a:lnTo>
                    <a:pt x="151675" y="1175646"/>
                  </a:lnTo>
                  <a:lnTo>
                    <a:pt x="196799" y="1180846"/>
                  </a:lnTo>
                  <a:lnTo>
                    <a:pt x="6010605" y="1180846"/>
                  </a:lnTo>
                  <a:lnTo>
                    <a:pt x="6055739" y="1175646"/>
                  </a:lnTo>
                  <a:lnTo>
                    <a:pt x="6097172" y="1160837"/>
                  </a:lnTo>
                  <a:lnTo>
                    <a:pt x="6133722" y="1137598"/>
                  </a:lnTo>
                  <a:lnTo>
                    <a:pt x="6164207" y="1107113"/>
                  </a:lnTo>
                  <a:lnTo>
                    <a:pt x="6187446" y="1070563"/>
                  </a:lnTo>
                  <a:lnTo>
                    <a:pt x="6202255" y="1029130"/>
                  </a:lnTo>
                  <a:lnTo>
                    <a:pt x="6207455" y="983996"/>
                  </a:lnTo>
                  <a:lnTo>
                    <a:pt x="6207455" y="196850"/>
                  </a:lnTo>
                  <a:lnTo>
                    <a:pt x="6202255" y="151715"/>
                  </a:lnTo>
                  <a:lnTo>
                    <a:pt x="6187446" y="110282"/>
                  </a:lnTo>
                  <a:lnTo>
                    <a:pt x="6164207" y="73732"/>
                  </a:lnTo>
                  <a:lnTo>
                    <a:pt x="6133722" y="43247"/>
                  </a:lnTo>
                  <a:lnTo>
                    <a:pt x="6097172" y="20008"/>
                  </a:lnTo>
                  <a:lnTo>
                    <a:pt x="6055739" y="5199"/>
                  </a:lnTo>
                  <a:lnTo>
                    <a:pt x="60106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1682" y="1637664"/>
              <a:ext cx="6207760" cy="1181100"/>
            </a:xfrm>
            <a:custGeom>
              <a:avLst/>
              <a:gdLst/>
              <a:ahLst/>
              <a:cxnLst/>
              <a:rect l="l" t="t" r="r" b="b"/>
              <a:pathLst>
                <a:path w="6207759" h="1181100">
                  <a:moveTo>
                    <a:pt x="0" y="196850"/>
                  </a:moveTo>
                  <a:lnTo>
                    <a:pt x="5197" y="151715"/>
                  </a:lnTo>
                  <a:lnTo>
                    <a:pt x="20003" y="110282"/>
                  </a:lnTo>
                  <a:lnTo>
                    <a:pt x="43235" y="73732"/>
                  </a:lnTo>
                  <a:lnTo>
                    <a:pt x="73712" y="43247"/>
                  </a:lnTo>
                  <a:lnTo>
                    <a:pt x="110253" y="20008"/>
                  </a:lnTo>
                  <a:lnTo>
                    <a:pt x="151675" y="5199"/>
                  </a:lnTo>
                  <a:lnTo>
                    <a:pt x="196799" y="0"/>
                  </a:lnTo>
                  <a:lnTo>
                    <a:pt x="6010605" y="0"/>
                  </a:lnTo>
                  <a:lnTo>
                    <a:pt x="6055739" y="5199"/>
                  </a:lnTo>
                  <a:lnTo>
                    <a:pt x="6097172" y="20008"/>
                  </a:lnTo>
                  <a:lnTo>
                    <a:pt x="6133722" y="43247"/>
                  </a:lnTo>
                  <a:lnTo>
                    <a:pt x="6164207" y="73732"/>
                  </a:lnTo>
                  <a:lnTo>
                    <a:pt x="6187446" y="110282"/>
                  </a:lnTo>
                  <a:lnTo>
                    <a:pt x="6202255" y="151715"/>
                  </a:lnTo>
                  <a:lnTo>
                    <a:pt x="6207455" y="196850"/>
                  </a:lnTo>
                  <a:lnTo>
                    <a:pt x="6207455" y="983996"/>
                  </a:lnTo>
                  <a:lnTo>
                    <a:pt x="6202255" y="1029130"/>
                  </a:lnTo>
                  <a:lnTo>
                    <a:pt x="6187446" y="1070563"/>
                  </a:lnTo>
                  <a:lnTo>
                    <a:pt x="6164207" y="1107113"/>
                  </a:lnTo>
                  <a:lnTo>
                    <a:pt x="6133722" y="1137598"/>
                  </a:lnTo>
                  <a:lnTo>
                    <a:pt x="6097172" y="1160837"/>
                  </a:lnTo>
                  <a:lnTo>
                    <a:pt x="6055739" y="1175646"/>
                  </a:lnTo>
                  <a:lnTo>
                    <a:pt x="6010605" y="1180846"/>
                  </a:lnTo>
                  <a:lnTo>
                    <a:pt x="196799" y="1180846"/>
                  </a:lnTo>
                  <a:lnTo>
                    <a:pt x="151675" y="1175646"/>
                  </a:lnTo>
                  <a:lnTo>
                    <a:pt x="110253" y="1160837"/>
                  </a:lnTo>
                  <a:lnTo>
                    <a:pt x="73712" y="1137598"/>
                  </a:lnTo>
                  <a:lnTo>
                    <a:pt x="43235" y="1107113"/>
                  </a:lnTo>
                  <a:lnTo>
                    <a:pt x="20003" y="1070563"/>
                  </a:lnTo>
                  <a:lnTo>
                    <a:pt x="5197" y="1029130"/>
                  </a:lnTo>
                  <a:lnTo>
                    <a:pt x="0" y="983996"/>
                  </a:lnTo>
                  <a:lnTo>
                    <a:pt x="0" y="196850"/>
                  </a:lnTo>
                  <a:close/>
                </a:path>
              </a:pathLst>
            </a:custGeom>
            <a:ln w="57150">
              <a:solidFill>
                <a:srgbClr val="2356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38200" y="1828800"/>
            <a:ext cx="5890464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s-MX" sz="2000" b="1" spc="-5" smtClean="0">
                <a:latin typeface="Arial"/>
                <a:cs typeface="Arial"/>
              </a:rPr>
              <a:t>Presidente Municipal, Síndicos y Regidores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8200" y="2209800"/>
            <a:ext cx="57912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tabLst>
                <a:tab pos="1455420" algn="l"/>
              </a:tabLst>
            </a:pPr>
            <a:r>
              <a:rPr sz="1400" spc="-5" dirty="0" err="1" smtClean="0">
                <a:latin typeface="Arial" pitchFamily="34" charset="0"/>
                <a:cs typeface="Arial" pitchFamily="34" charset="0"/>
              </a:rPr>
              <a:t>Entr</a:t>
            </a:r>
            <a:r>
              <a:rPr lang="es-MX" sz="1400" spc="-5" dirty="0" err="1" smtClean="0">
                <a:latin typeface="Arial" pitchFamily="34" charset="0"/>
                <a:cs typeface="Arial" pitchFamily="34" charset="0"/>
              </a:rPr>
              <a:t>ega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 Presidente Municipal, Síndicos y Regidores que dejan el encargo Constitucional ejercido por 3 años.</a:t>
            </a:r>
            <a:endParaRPr sz="1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66814" y="3366261"/>
            <a:ext cx="8893175" cy="1640205"/>
            <a:chOff x="166814" y="3366261"/>
            <a:chExt cx="8893175" cy="1640205"/>
          </a:xfrm>
        </p:grpSpPr>
        <p:sp>
          <p:nvSpPr>
            <p:cNvPr id="11" name="object 11"/>
            <p:cNvSpPr/>
            <p:nvPr/>
          </p:nvSpPr>
          <p:spPr>
            <a:xfrm>
              <a:off x="179514" y="3985259"/>
              <a:ext cx="8867775" cy="1008380"/>
            </a:xfrm>
            <a:custGeom>
              <a:avLst/>
              <a:gdLst/>
              <a:ahLst/>
              <a:cxnLst/>
              <a:rect l="l" t="t" r="r" b="b"/>
              <a:pathLst>
                <a:path w="8867775" h="1008379">
                  <a:moveTo>
                    <a:pt x="0" y="1007999"/>
                  </a:moveTo>
                  <a:lnTo>
                    <a:pt x="8867775" y="1007999"/>
                  </a:lnTo>
                  <a:lnTo>
                    <a:pt x="8867775" y="0"/>
                  </a:lnTo>
                  <a:lnTo>
                    <a:pt x="0" y="0"/>
                  </a:lnTo>
                  <a:lnTo>
                    <a:pt x="0" y="1007999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22896" y="3394836"/>
              <a:ext cx="8315959" cy="1181100"/>
            </a:xfrm>
            <a:custGeom>
              <a:avLst/>
              <a:gdLst/>
              <a:ahLst/>
              <a:cxnLst/>
              <a:rect l="l" t="t" r="r" b="b"/>
              <a:pathLst>
                <a:path w="8315959" h="1181100">
                  <a:moveTo>
                    <a:pt x="8119021" y="0"/>
                  </a:moveTo>
                  <a:lnTo>
                    <a:pt x="196811" y="0"/>
                  </a:lnTo>
                  <a:lnTo>
                    <a:pt x="151683" y="5199"/>
                  </a:lnTo>
                  <a:lnTo>
                    <a:pt x="110257" y="20008"/>
                  </a:lnTo>
                  <a:lnTo>
                    <a:pt x="73714" y="43247"/>
                  </a:lnTo>
                  <a:lnTo>
                    <a:pt x="43236" y="73732"/>
                  </a:lnTo>
                  <a:lnTo>
                    <a:pt x="20003" y="110282"/>
                  </a:lnTo>
                  <a:lnTo>
                    <a:pt x="5197" y="151715"/>
                  </a:lnTo>
                  <a:lnTo>
                    <a:pt x="0" y="196850"/>
                  </a:lnTo>
                  <a:lnTo>
                    <a:pt x="0" y="983995"/>
                  </a:lnTo>
                  <a:lnTo>
                    <a:pt x="5197" y="1029130"/>
                  </a:lnTo>
                  <a:lnTo>
                    <a:pt x="20003" y="1070563"/>
                  </a:lnTo>
                  <a:lnTo>
                    <a:pt x="43236" y="1107113"/>
                  </a:lnTo>
                  <a:lnTo>
                    <a:pt x="73714" y="1137598"/>
                  </a:lnTo>
                  <a:lnTo>
                    <a:pt x="110257" y="1160837"/>
                  </a:lnTo>
                  <a:lnTo>
                    <a:pt x="151683" y="1175646"/>
                  </a:lnTo>
                  <a:lnTo>
                    <a:pt x="196811" y="1180845"/>
                  </a:lnTo>
                  <a:lnTo>
                    <a:pt x="8119021" y="1180845"/>
                  </a:lnTo>
                  <a:lnTo>
                    <a:pt x="8164148" y="1175646"/>
                  </a:lnTo>
                  <a:lnTo>
                    <a:pt x="8205563" y="1160837"/>
                  </a:lnTo>
                  <a:lnTo>
                    <a:pt x="8242088" y="1137598"/>
                  </a:lnTo>
                  <a:lnTo>
                    <a:pt x="8272546" y="1107113"/>
                  </a:lnTo>
                  <a:lnTo>
                    <a:pt x="8295760" y="1070563"/>
                  </a:lnTo>
                  <a:lnTo>
                    <a:pt x="8310551" y="1029130"/>
                  </a:lnTo>
                  <a:lnTo>
                    <a:pt x="8315744" y="983995"/>
                  </a:lnTo>
                  <a:lnTo>
                    <a:pt x="8315744" y="196850"/>
                  </a:lnTo>
                  <a:lnTo>
                    <a:pt x="8310551" y="151715"/>
                  </a:lnTo>
                  <a:lnTo>
                    <a:pt x="8295760" y="110282"/>
                  </a:lnTo>
                  <a:lnTo>
                    <a:pt x="8272546" y="73732"/>
                  </a:lnTo>
                  <a:lnTo>
                    <a:pt x="8242088" y="43247"/>
                  </a:lnTo>
                  <a:lnTo>
                    <a:pt x="8205563" y="20008"/>
                  </a:lnTo>
                  <a:lnTo>
                    <a:pt x="8164148" y="5199"/>
                  </a:lnTo>
                  <a:lnTo>
                    <a:pt x="81190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22896" y="3394836"/>
              <a:ext cx="8315959" cy="1181100"/>
            </a:xfrm>
            <a:custGeom>
              <a:avLst/>
              <a:gdLst/>
              <a:ahLst/>
              <a:cxnLst/>
              <a:rect l="l" t="t" r="r" b="b"/>
              <a:pathLst>
                <a:path w="8315959" h="1181100">
                  <a:moveTo>
                    <a:pt x="0" y="196850"/>
                  </a:moveTo>
                  <a:lnTo>
                    <a:pt x="5197" y="151715"/>
                  </a:lnTo>
                  <a:lnTo>
                    <a:pt x="20003" y="110282"/>
                  </a:lnTo>
                  <a:lnTo>
                    <a:pt x="43236" y="73732"/>
                  </a:lnTo>
                  <a:lnTo>
                    <a:pt x="73714" y="43247"/>
                  </a:lnTo>
                  <a:lnTo>
                    <a:pt x="110257" y="20008"/>
                  </a:lnTo>
                  <a:lnTo>
                    <a:pt x="151683" y="5199"/>
                  </a:lnTo>
                  <a:lnTo>
                    <a:pt x="196811" y="0"/>
                  </a:lnTo>
                  <a:lnTo>
                    <a:pt x="8119021" y="0"/>
                  </a:lnTo>
                  <a:lnTo>
                    <a:pt x="8164148" y="5199"/>
                  </a:lnTo>
                  <a:lnTo>
                    <a:pt x="8205563" y="20008"/>
                  </a:lnTo>
                  <a:lnTo>
                    <a:pt x="8242088" y="43247"/>
                  </a:lnTo>
                  <a:lnTo>
                    <a:pt x="8272546" y="73732"/>
                  </a:lnTo>
                  <a:lnTo>
                    <a:pt x="8295760" y="110282"/>
                  </a:lnTo>
                  <a:lnTo>
                    <a:pt x="8310551" y="151715"/>
                  </a:lnTo>
                  <a:lnTo>
                    <a:pt x="8315744" y="196850"/>
                  </a:lnTo>
                  <a:lnTo>
                    <a:pt x="8315744" y="983995"/>
                  </a:lnTo>
                  <a:lnTo>
                    <a:pt x="8310551" y="1029130"/>
                  </a:lnTo>
                  <a:lnTo>
                    <a:pt x="8295760" y="1070563"/>
                  </a:lnTo>
                  <a:lnTo>
                    <a:pt x="8272546" y="1107113"/>
                  </a:lnTo>
                  <a:lnTo>
                    <a:pt x="8242088" y="1137598"/>
                  </a:lnTo>
                  <a:lnTo>
                    <a:pt x="8205563" y="1160837"/>
                  </a:lnTo>
                  <a:lnTo>
                    <a:pt x="8164148" y="1175646"/>
                  </a:lnTo>
                  <a:lnTo>
                    <a:pt x="8119021" y="1180845"/>
                  </a:lnTo>
                  <a:lnTo>
                    <a:pt x="196811" y="1180845"/>
                  </a:lnTo>
                  <a:lnTo>
                    <a:pt x="151683" y="1175646"/>
                  </a:lnTo>
                  <a:lnTo>
                    <a:pt x="110257" y="1160837"/>
                  </a:lnTo>
                  <a:lnTo>
                    <a:pt x="73714" y="1137598"/>
                  </a:lnTo>
                  <a:lnTo>
                    <a:pt x="43236" y="1107113"/>
                  </a:lnTo>
                  <a:lnTo>
                    <a:pt x="20003" y="1070563"/>
                  </a:lnTo>
                  <a:lnTo>
                    <a:pt x="5197" y="1029130"/>
                  </a:lnTo>
                  <a:lnTo>
                    <a:pt x="0" y="983995"/>
                  </a:lnTo>
                  <a:lnTo>
                    <a:pt x="0" y="196850"/>
                  </a:lnTo>
                  <a:close/>
                </a:path>
              </a:pathLst>
            </a:custGeom>
            <a:ln w="57150">
              <a:solidFill>
                <a:srgbClr val="2356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902614" y="3352800"/>
            <a:ext cx="7860386" cy="1199046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spcBef>
                <a:spcPts val="530"/>
              </a:spcBef>
            </a:pPr>
            <a:r>
              <a:rPr sz="1800" b="1" spc="-5" dirty="0" err="1">
                <a:latin typeface="Arial"/>
                <a:cs typeface="Arial"/>
              </a:rPr>
              <a:t>Secretarías</a:t>
            </a:r>
            <a:r>
              <a:rPr sz="1800" b="1" spc="-5" dirty="0">
                <a:latin typeface="Arial"/>
                <a:cs typeface="Arial"/>
              </a:rPr>
              <a:t>: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lang="es-MX" sz="1800" b="1" spc="-10" dirty="0" smtClean="0">
                <a:latin typeface="Arial"/>
                <a:cs typeface="Arial"/>
              </a:rPr>
              <a:t>Las señaladas en el Artículo 18 del </a:t>
            </a:r>
            <a:r>
              <a:rPr lang="es-MX" b="1" dirty="0">
                <a:latin typeface="Arial" pitchFamily="34" charset="0"/>
                <a:cs typeface="Arial" pitchFamily="34" charset="0"/>
              </a:rPr>
              <a:t>Reglamento Orgánico del Gobierno Municipal de </a:t>
            </a:r>
            <a:r>
              <a:rPr lang="es-MX" b="1" dirty="0" err="1">
                <a:latin typeface="Arial" pitchFamily="34" charset="0"/>
                <a:cs typeface="Arial" pitchFamily="34" charset="0"/>
              </a:rPr>
              <a:t>Montemorelos</a:t>
            </a:r>
            <a:r>
              <a:rPr lang="es-MX" b="1" dirty="0">
                <a:latin typeface="Arial" pitchFamily="34" charset="0"/>
                <a:cs typeface="Arial" pitchFamily="34" charset="0"/>
              </a:rPr>
              <a:t>, Nuevo León</a:t>
            </a:r>
            <a:endParaRPr sz="1800" b="1" dirty="0">
              <a:latin typeface="Arial" pitchFamily="34" charset="0"/>
              <a:cs typeface="Arial" pitchFamily="34" charset="0"/>
            </a:endParaRPr>
          </a:p>
          <a:p>
            <a:pPr marL="12700" marR="226060">
              <a:lnSpc>
                <a:spcPts val="1860"/>
              </a:lnSpc>
              <a:spcBef>
                <a:spcPts val="745"/>
              </a:spcBef>
            </a:pPr>
            <a:r>
              <a:rPr sz="1600" spc="-5" dirty="0" err="1">
                <a:latin typeface="Arial" pitchFamily="34" charset="0"/>
                <a:cs typeface="Arial" pitchFamily="34" charset="0"/>
              </a:rPr>
              <a:t>Integran</a:t>
            </a:r>
            <a:r>
              <a:rPr sz="1600" spc="10" dirty="0"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 err="1">
                <a:latin typeface="Arial" pitchFamily="34" charset="0"/>
                <a:cs typeface="Arial" pitchFamily="34" charset="0"/>
              </a:rPr>
              <a:t>información</a:t>
            </a:r>
            <a:r>
              <a:rPr sz="1600" spc="20" dirty="0"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 err="1">
                <a:latin typeface="Arial" pitchFamily="34" charset="0"/>
                <a:cs typeface="Arial" pitchFamily="34" charset="0"/>
              </a:rPr>
              <a:t>para</a:t>
            </a:r>
            <a:r>
              <a:rPr sz="1600" spc="15" dirty="0"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 err="1">
                <a:latin typeface="Arial" pitchFamily="34" charset="0"/>
                <a:cs typeface="Arial" pitchFamily="34" charset="0"/>
              </a:rPr>
              <a:t>elaborar</a:t>
            </a:r>
            <a:r>
              <a:rPr sz="1600" spc="30" dirty="0"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latin typeface="Arial" pitchFamily="34" charset="0"/>
                <a:cs typeface="Arial" pitchFamily="34" charset="0"/>
              </a:rPr>
              <a:t>el </a:t>
            </a:r>
            <a:r>
              <a:rPr sz="1600" spc="-5" dirty="0" err="1">
                <a:latin typeface="Arial" pitchFamily="34" charset="0"/>
                <a:cs typeface="Arial" pitchFamily="34" charset="0"/>
              </a:rPr>
              <a:t>informe</a:t>
            </a:r>
            <a:r>
              <a:rPr sz="1600" spc="20" dirty="0"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 err="1">
                <a:latin typeface="Arial" pitchFamily="34" charset="0"/>
                <a:cs typeface="Arial" pitchFamily="34" charset="0"/>
              </a:rPr>
              <a:t>que</a:t>
            </a:r>
            <a:r>
              <a:rPr sz="1600" spc="10" dirty="0"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 err="1">
                <a:latin typeface="Arial" pitchFamily="34" charset="0"/>
                <a:cs typeface="Arial" pitchFamily="34" charset="0"/>
              </a:rPr>
              <a:t>guarda</a:t>
            </a:r>
            <a:r>
              <a:rPr sz="1600" spc="25" dirty="0"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latin typeface="Arial" pitchFamily="34" charset="0"/>
                <a:cs typeface="Arial" pitchFamily="34" charset="0"/>
              </a:rPr>
              <a:t>la</a:t>
            </a:r>
            <a:r>
              <a:rPr sz="1600" dirty="0"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 err="1">
                <a:latin typeface="Arial" pitchFamily="34" charset="0"/>
                <a:cs typeface="Arial" pitchFamily="34" charset="0"/>
              </a:rPr>
              <a:t>situación</a:t>
            </a:r>
            <a:r>
              <a:rPr sz="1600" spc="25" dirty="0"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latin typeface="Arial" pitchFamily="34" charset="0"/>
                <a:cs typeface="Arial" pitchFamily="34" charset="0"/>
              </a:rPr>
              <a:t>de </a:t>
            </a:r>
            <a:r>
              <a:rPr sz="1600" spc="-484" dirty="0"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 err="1">
                <a:latin typeface="Arial" pitchFamily="34" charset="0"/>
                <a:cs typeface="Arial" pitchFamily="34" charset="0"/>
              </a:rPr>
              <a:t>cada</a:t>
            </a:r>
            <a:r>
              <a:rPr sz="1600" spc="5" dirty="0"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 err="1">
                <a:latin typeface="Arial" pitchFamily="34" charset="0"/>
                <a:cs typeface="Arial" pitchFamily="34" charset="0"/>
              </a:rPr>
              <a:t>Secretaría</a:t>
            </a:r>
            <a:r>
              <a:rPr sz="1600" spc="15" dirty="0">
                <a:latin typeface="Arial" pitchFamily="34" charset="0"/>
                <a:cs typeface="Arial" pitchFamily="34" charset="0"/>
              </a:rPr>
              <a:t> </a:t>
            </a:r>
            <a:r>
              <a:rPr sz="1600" dirty="0">
                <a:latin typeface="Arial" pitchFamily="34" charset="0"/>
                <a:cs typeface="Arial" pitchFamily="34" charset="0"/>
              </a:rPr>
              <a:t>y</a:t>
            </a:r>
            <a:r>
              <a:rPr sz="1600" spc="-5" dirty="0">
                <a:latin typeface="Arial" pitchFamily="34" charset="0"/>
                <a:cs typeface="Arial" pitchFamily="34" charset="0"/>
              </a:rPr>
              <a:t> la</a:t>
            </a:r>
            <a:r>
              <a:rPr sz="1600" spc="10" dirty="0"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 err="1">
                <a:latin typeface="Arial" pitchFamily="34" charset="0"/>
                <a:cs typeface="Arial" pitchFamily="34" charset="0"/>
              </a:rPr>
              <a:t>que</a:t>
            </a:r>
            <a:r>
              <a:rPr sz="1600" spc="10" dirty="0"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 err="1">
                <a:latin typeface="Arial" pitchFamily="34" charset="0"/>
                <a:cs typeface="Arial" pitchFamily="34" charset="0"/>
              </a:rPr>
              <a:t>sustentará</a:t>
            </a:r>
            <a:r>
              <a:rPr sz="1600" spc="10" dirty="0"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latin typeface="Arial" pitchFamily="34" charset="0"/>
                <a:cs typeface="Arial" pitchFamily="34" charset="0"/>
              </a:rPr>
              <a:t>la </a:t>
            </a:r>
            <a:r>
              <a:rPr sz="1600" spc="-5" dirty="0" err="1">
                <a:latin typeface="Arial" pitchFamily="34" charset="0"/>
                <a:cs typeface="Arial" pitchFamily="34" charset="0"/>
              </a:rPr>
              <a:t>entrega-recepción</a:t>
            </a:r>
            <a:r>
              <a:rPr sz="1600" spc="45" dirty="0"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latin typeface="Arial" pitchFamily="34" charset="0"/>
                <a:cs typeface="Arial" pitchFamily="34" charset="0"/>
              </a:rPr>
              <a:t>del</a:t>
            </a:r>
            <a:r>
              <a:rPr sz="1600" spc="15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1600" spc="-20" dirty="0" smtClean="0">
                <a:latin typeface="Arial" pitchFamily="34" charset="0"/>
                <a:cs typeface="Arial" pitchFamily="34" charset="0"/>
              </a:rPr>
              <a:t>Presidente Municipal</a:t>
            </a:r>
            <a:r>
              <a:rPr sz="1600" spc="-20" dirty="0" smtClean="0">
                <a:latin typeface="Arial" pitchFamily="34" charset="0"/>
                <a:cs typeface="Arial" pitchFamily="34" charset="0"/>
              </a:rPr>
              <a:t>.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66814" y="5180710"/>
            <a:ext cx="8893175" cy="1640205"/>
            <a:chOff x="166814" y="5180710"/>
            <a:chExt cx="8893175" cy="1640205"/>
          </a:xfrm>
        </p:grpSpPr>
        <p:sp>
          <p:nvSpPr>
            <p:cNvPr id="16" name="object 16"/>
            <p:cNvSpPr/>
            <p:nvPr/>
          </p:nvSpPr>
          <p:spPr>
            <a:xfrm>
              <a:off x="179514" y="5799677"/>
              <a:ext cx="8867775" cy="1008380"/>
            </a:xfrm>
            <a:custGeom>
              <a:avLst/>
              <a:gdLst/>
              <a:ahLst/>
              <a:cxnLst/>
              <a:rect l="l" t="t" r="r" b="b"/>
              <a:pathLst>
                <a:path w="8867775" h="1008379">
                  <a:moveTo>
                    <a:pt x="0" y="1007998"/>
                  </a:moveTo>
                  <a:lnTo>
                    <a:pt x="8867775" y="1007998"/>
                  </a:lnTo>
                  <a:lnTo>
                    <a:pt x="8867775" y="0"/>
                  </a:lnTo>
                  <a:lnTo>
                    <a:pt x="0" y="0"/>
                  </a:lnTo>
                  <a:lnTo>
                    <a:pt x="0" y="1007998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22896" y="5209285"/>
              <a:ext cx="7451725" cy="1181100"/>
            </a:xfrm>
            <a:custGeom>
              <a:avLst/>
              <a:gdLst/>
              <a:ahLst/>
              <a:cxnLst/>
              <a:rect l="l" t="t" r="r" b="b"/>
              <a:pathLst>
                <a:path w="7451725" h="1181100">
                  <a:moveTo>
                    <a:pt x="7254913" y="0"/>
                  </a:moveTo>
                  <a:lnTo>
                    <a:pt x="196811" y="0"/>
                  </a:lnTo>
                  <a:lnTo>
                    <a:pt x="151683" y="5199"/>
                  </a:lnTo>
                  <a:lnTo>
                    <a:pt x="110257" y="20008"/>
                  </a:lnTo>
                  <a:lnTo>
                    <a:pt x="73714" y="43247"/>
                  </a:lnTo>
                  <a:lnTo>
                    <a:pt x="43236" y="73732"/>
                  </a:lnTo>
                  <a:lnTo>
                    <a:pt x="20003" y="110282"/>
                  </a:lnTo>
                  <a:lnTo>
                    <a:pt x="5197" y="151715"/>
                  </a:lnTo>
                  <a:lnTo>
                    <a:pt x="0" y="196850"/>
                  </a:lnTo>
                  <a:lnTo>
                    <a:pt x="0" y="983983"/>
                  </a:lnTo>
                  <a:lnTo>
                    <a:pt x="5197" y="1029111"/>
                  </a:lnTo>
                  <a:lnTo>
                    <a:pt x="20003" y="1070537"/>
                  </a:lnTo>
                  <a:lnTo>
                    <a:pt x="43236" y="1107080"/>
                  </a:lnTo>
                  <a:lnTo>
                    <a:pt x="73714" y="1137558"/>
                  </a:lnTo>
                  <a:lnTo>
                    <a:pt x="110257" y="1160791"/>
                  </a:lnTo>
                  <a:lnTo>
                    <a:pt x="151683" y="1175597"/>
                  </a:lnTo>
                  <a:lnTo>
                    <a:pt x="196811" y="1180795"/>
                  </a:lnTo>
                  <a:lnTo>
                    <a:pt x="7254913" y="1180795"/>
                  </a:lnTo>
                  <a:lnTo>
                    <a:pt x="7300000" y="1175597"/>
                  </a:lnTo>
                  <a:lnTo>
                    <a:pt x="7341399" y="1160791"/>
                  </a:lnTo>
                  <a:lnTo>
                    <a:pt x="7377927" y="1137558"/>
                  </a:lnTo>
                  <a:lnTo>
                    <a:pt x="7408398" y="1107080"/>
                  </a:lnTo>
                  <a:lnTo>
                    <a:pt x="7431630" y="1070537"/>
                  </a:lnTo>
                  <a:lnTo>
                    <a:pt x="7446437" y="1029111"/>
                  </a:lnTo>
                  <a:lnTo>
                    <a:pt x="7451636" y="983983"/>
                  </a:lnTo>
                  <a:lnTo>
                    <a:pt x="7451636" y="196850"/>
                  </a:lnTo>
                  <a:lnTo>
                    <a:pt x="7446437" y="151715"/>
                  </a:lnTo>
                  <a:lnTo>
                    <a:pt x="7431630" y="110282"/>
                  </a:lnTo>
                  <a:lnTo>
                    <a:pt x="7408398" y="73732"/>
                  </a:lnTo>
                  <a:lnTo>
                    <a:pt x="7377927" y="43247"/>
                  </a:lnTo>
                  <a:lnTo>
                    <a:pt x="7341399" y="20008"/>
                  </a:lnTo>
                  <a:lnTo>
                    <a:pt x="7300000" y="5199"/>
                  </a:lnTo>
                  <a:lnTo>
                    <a:pt x="72549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22896" y="5209285"/>
              <a:ext cx="7451725" cy="1181100"/>
            </a:xfrm>
            <a:custGeom>
              <a:avLst/>
              <a:gdLst/>
              <a:ahLst/>
              <a:cxnLst/>
              <a:rect l="l" t="t" r="r" b="b"/>
              <a:pathLst>
                <a:path w="7451725" h="1181100">
                  <a:moveTo>
                    <a:pt x="0" y="196850"/>
                  </a:moveTo>
                  <a:lnTo>
                    <a:pt x="5197" y="151715"/>
                  </a:lnTo>
                  <a:lnTo>
                    <a:pt x="20003" y="110282"/>
                  </a:lnTo>
                  <a:lnTo>
                    <a:pt x="43236" y="73732"/>
                  </a:lnTo>
                  <a:lnTo>
                    <a:pt x="73714" y="43247"/>
                  </a:lnTo>
                  <a:lnTo>
                    <a:pt x="110257" y="20008"/>
                  </a:lnTo>
                  <a:lnTo>
                    <a:pt x="151683" y="5199"/>
                  </a:lnTo>
                  <a:lnTo>
                    <a:pt x="196811" y="0"/>
                  </a:lnTo>
                  <a:lnTo>
                    <a:pt x="7254913" y="0"/>
                  </a:lnTo>
                  <a:lnTo>
                    <a:pt x="7300000" y="5199"/>
                  </a:lnTo>
                  <a:lnTo>
                    <a:pt x="7341399" y="20008"/>
                  </a:lnTo>
                  <a:lnTo>
                    <a:pt x="7377927" y="43247"/>
                  </a:lnTo>
                  <a:lnTo>
                    <a:pt x="7408398" y="73732"/>
                  </a:lnTo>
                  <a:lnTo>
                    <a:pt x="7431630" y="110282"/>
                  </a:lnTo>
                  <a:lnTo>
                    <a:pt x="7446437" y="151715"/>
                  </a:lnTo>
                  <a:lnTo>
                    <a:pt x="7451636" y="196850"/>
                  </a:lnTo>
                  <a:lnTo>
                    <a:pt x="7451636" y="983983"/>
                  </a:lnTo>
                  <a:lnTo>
                    <a:pt x="7446437" y="1029111"/>
                  </a:lnTo>
                  <a:lnTo>
                    <a:pt x="7431630" y="1070537"/>
                  </a:lnTo>
                  <a:lnTo>
                    <a:pt x="7408398" y="1107080"/>
                  </a:lnTo>
                  <a:lnTo>
                    <a:pt x="7377927" y="1137558"/>
                  </a:lnTo>
                  <a:lnTo>
                    <a:pt x="7341399" y="1160791"/>
                  </a:lnTo>
                  <a:lnTo>
                    <a:pt x="7300000" y="1175597"/>
                  </a:lnTo>
                  <a:lnTo>
                    <a:pt x="7254913" y="1180795"/>
                  </a:lnTo>
                  <a:lnTo>
                    <a:pt x="196811" y="1180795"/>
                  </a:lnTo>
                  <a:lnTo>
                    <a:pt x="151683" y="1175597"/>
                  </a:lnTo>
                  <a:lnTo>
                    <a:pt x="110257" y="1160791"/>
                  </a:lnTo>
                  <a:lnTo>
                    <a:pt x="73714" y="1137558"/>
                  </a:lnTo>
                  <a:lnTo>
                    <a:pt x="43236" y="1107080"/>
                  </a:lnTo>
                  <a:lnTo>
                    <a:pt x="20003" y="1070537"/>
                  </a:lnTo>
                  <a:lnTo>
                    <a:pt x="5197" y="1029111"/>
                  </a:lnTo>
                  <a:lnTo>
                    <a:pt x="0" y="983983"/>
                  </a:lnTo>
                  <a:lnTo>
                    <a:pt x="0" y="196850"/>
                  </a:lnTo>
                  <a:close/>
                </a:path>
              </a:pathLst>
            </a:custGeom>
            <a:ln w="57150">
              <a:solidFill>
                <a:srgbClr val="0D96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902614" y="5911697"/>
            <a:ext cx="48590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8900" algn="l"/>
              </a:tabLst>
            </a:pPr>
            <a:r>
              <a:rPr sz="1400" spc="-5" dirty="0">
                <a:latin typeface="Arial" pitchFamily="34" charset="0"/>
                <a:cs typeface="Arial" pitchFamily="34" charset="0"/>
              </a:rPr>
              <a:t>de</a:t>
            </a:r>
            <a:r>
              <a:rPr sz="1400" spc="-10" dirty="0">
                <a:latin typeface="Arial" pitchFamily="34" charset="0"/>
                <a:cs typeface="Arial" pitchFamily="34" charset="0"/>
              </a:rPr>
              <a:t> </a:t>
            </a:r>
            <a:r>
              <a:rPr sz="1400" spc="-5" dirty="0" err="1">
                <a:latin typeface="Arial" pitchFamily="34" charset="0"/>
                <a:cs typeface="Arial" pitchFamily="34" charset="0"/>
              </a:rPr>
              <a:t>adscripción</a:t>
            </a:r>
            <a:r>
              <a:rPr sz="1400" spc="30" dirty="0">
                <a:latin typeface="Arial" pitchFamily="34" charset="0"/>
                <a:cs typeface="Arial" pitchFamily="34" charset="0"/>
              </a:rPr>
              <a:t> </a:t>
            </a:r>
            <a:r>
              <a:rPr sz="1400" spc="-80" dirty="0">
                <a:latin typeface="Arial" pitchFamily="34" charset="0"/>
                <a:cs typeface="Arial" pitchFamily="34" charset="0"/>
              </a:rPr>
              <a:t>y,</a:t>
            </a:r>
            <a:r>
              <a:rPr sz="1400" spc="20" dirty="0">
                <a:latin typeface="Arial" pitchFamily="34" charset="0"/>
                <a:cs typeface="Arial" pitchFamily="34" charset="0"/>
              </a:rPr>
              <a:t> </a:t>
            </a:r>
            <a:r>
              <a:rPr sz="1400" spc="-5" dirty="0">
                <a:latin typeface="Arial" pitchFamily="34" charset="0"/>
                <a:cs typeface="Arial" pitchFamily="34" charset="0"/>
              </a:rPr>
              <a:t>en</a:t>
            </a:r>
            <a:r>
              <a:rPr sz="1400" spc="5" dirty="0">
                <a:latin typeface="Arial" pitchFamily="34" charset="0"/>
                <a:cs typeface="Arial" pitchFamily="34" charset="0"/>
              </a:rPr>
              <a:t> </a:t>
            </a:r>
            <a:r>
              <a:rPr sz="1400" spc="-10" dirty="0">
                <a:latin typeface="Arial" pitchFamily="34" charset="0"/>
                <a:cs typeface="Arial" pitchFamily="34" charset="0"/>
              </a:rPr>
              <a:t>mayor</a:t>
            </a:r>
            <a:r>
              <a:rPr sz="1400" spc="20" dirty="0">
                <a:latin typeface="Arial" pitchFamily="34" charset="0"/>
                <a:cs typeface="Arial" pitchFamily="34" charset="0"/>
              </a:rPr>
              <a:t> </a:t>
            </a:r>
            <a:r>
              <a:rPr sz="1400" spc="-5" dirty="0" err="1">
                <a:latin typeface="Arial" pitchFamily="34" charset="0"/>
                <a:cs typeface="Arial" pitchFamily="34" charset="0"/>
              </a:rPr>
              <a:t>detalle</a:t>
            </a:r>
            <a:r>
              <a:rPr sz="1400" spc="-5" dirty="0">
                <a:latin typeface="Arial" pitchFamily="34" charset="0"/>
                <a:cs typeface="Arial" pitchFamily="34" charset="0"/>
              </a:rPr>
              <a:t>,</a:t>
            </a:r>
            <a:r>
              <a:rPr sz="1400" spc="15" dirty="0">
                <a:latin typeface="Arial" pitchFamily="34" charset="0"/>
                <a:cs typeface="Arial" pitchFamily="34" charset="0"/>
              </a:rPr>
              <a:t> </a:t>
            </a:r>
            <a:r>
              <a:rPr sz="1400" spc="-5" dirty="0">
                <a:latin typeface="Arial" pitchFamily="34" charset="0"/>
                <a:cs typeface="Arial" pitchFamily="34" charset="0"/>
              </a:rPr>
              <a:t>de</a:t>
            </a:r>
            <a:r>
              <a:rPr sz="1400" spc="5" dirty="0">
                <a:latin typeface="Arial" pitchFamily="34" charset="0"/>
                <a:cs typeface="Arial" pitchFamily="34" charset="0"/>
              </a:rPr>
              <a:t> </a:t>
            </a:r>
            <a:r>
              <a:rPr sz="1400" spc="-5" dirty="0">
                <a:latin typeface="Arial" pitchFamily="34" charset="0"/>
                <a:cs typeface="Arial" pitchFamily="34" charset="0"/>
              </a:rPr>
              <a:t>la</a:t>
            </a:r>
            <a:r>
              <a:rPr sz="1400" spc="-10" dirty="0">
                <a:latin typeface="Arial" pitchFamily="34" charset="0"/>
                <a:cs typeface="Arial" pitchFamily="34" charset="0"/>
              </a:rPr>
              <a:t> </a:t>
            </a:r>
            <a:r>
              <a:rPr sz="1400" spc="-5" dirty="0" err="1">
                <a:latin typeface="Arial" pitchFamily="34" charset="0"/>
                <a:cs typeface="Arial" pitchFamily="34" charset="0"/>
              </a:rPr>
              <a:t>propia</a:t>
            </a:r>
            <a:r>
              <a:rPr sz="1800" spc="-5" dirty="0">
                <a:latin typeface="Arial MT"/>
                <a:cs typeface="Arial MT"/>
              </a:rPr>
              <a:t>.</a:t>
            </a:r>
            <a:endParaRPr sz="1800" dirty="0">
              <a:latin typeface="Arial MT"/>
              <a:cs typeface="Arial MT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813042" y="1672208"/>
            <a:ext cx="2180590" cy="817880"/>
            <a:chOff x="6813042" y="1672208"/>
            <a:chExt cx="2180590" cy="817880"/>
          </a:xfrm>
        </p:grpSpPr>
        <p:sp>
          <p:nvSpPr>
            <p:cNvPr id="21" name="object 21"/>
            <p:cNvSpPr/>
            <p:nvPr/>
          </p:nvSpPr>
          <p:spPr>
            <a:xfrm>
              <a:off x="6841617" y="1700783"/>
              <a:ext cx="2123440" cy="760730"/>
            </a:xfrm>
            <a:custGeom>
              <a:avLst/>
              <a:gdLst/>
              <a:ahLst/>
              <a:cxnLst/>
              <a:rect l="l" t="t" r="r" b="b"/>
              <a:pathLst>
                <a:path w="2123440" h="760730">
                  <a:moveTo>
                    <a:pt x="2122931" y="0"/>
                  </a:moveTo>
                  <a:lnTo>
                    <a:pt x="322706" y="0"/>
                  </a:lnTo>
                  <a:lnTo>
                    <a:pt x="322706" y="443738"/>
                  </a:lnTo>
                  <a:lnTo>
                    <a:pt x="0" y="751077"/>
                  </a:lnTo>
                  <a:lnTo>
                    <a:pt x="322706" y="633983"/>
                  </a:lnTo>
                  <a:lnTo>
                    <a:pt x="322706" y="760729"/>
                  </a:lnTo>
                  <a:lnTo>
                    <a:pt x="2122931" y="760729"/>
                  </a:lnTo>
                  <a:lnTo>
                    <a:pt x="21229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841617" y="1700783"/>
              <a:ext cx="2123440" cy="760730"/>
            </a:xfrm>
            <a:custGeom>
              <a:avLst/>
              <a:gdLst/>
              <a:ahLst/>
              <a:cxnLst/>
              <a:rect l="l" t="t" r="r" b="b"/>
              <a:pathLst>
                <a:path w="2123440" h="760730">
                  <a:moveTo>
                    <a:pt x="322706" y="0"/>
                  </a:moveTo>
                  <a:lnTo>
                    <a:pt x="622680" y="0"/>
                  </a:lnTo>
                  <a:lnTo>
                    <a:pt x="1072768" y="0"/>
                  </a:lnTo>
                  <a:lnTo>
                    <a:pt x="2122931" y="0"/>
                  </a:lnTo>
                  <a:lnTo>
                    <a:pt x="2122931" y="443738"/>
                  </a:lnTo>
                  <a:lnTo>
                    <a:pt x="2122931" y="633983"/>
                  </a:lnTo>
                  <a:lnTo>
                    <a:pt x="2122931" y="760729"/>
                  </a:lnTo>
                  <a:lnTo>
                    <a:pt x="1072768" y="760729"/>
                  </a:lnTo>
                  <a:lnTo>
                    <a:pt x="622680" y="760729"/>
                  </a:lnTo>
                  <a:lnTo>
                    <a:pt x="322706" y="760729"/>
                  </a:lnTo>
                  <a:lnTo>
                    <a:pt x="322706" y="633983"/>
                  </a:lnTo>
                  <a:lnTo>
                    <a:pt x="0" y="751077"/>
                  </a:lnTo>
                  <a:lnTo>
                    <a:pt x="322706" y="443738"/>
                  </a:lnTo>
                  <a:lnTo>
                    <a:pt x="322706" y="0"/>
                  </a:lnTo>
                  <a:close/>
                </a:path>
              </a:pathLst>
            </a:custGeom>
            <a:ln w="57150">
              <a:solidFill>
                <a:srgbClr val="0D96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244333" y="1820672"/>
            <a:ext cx="159194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MX" sz="1400" b="1" spc="-40" smtClean="0">
                <a:latin typeface="Arial"/>
                <a:cs typeface="Arial"/>
              </a:rPr>
              <a:t>31</a:t>
            </a:r>
            <a:r>
              <a:rPr sz="1400" b="1" spc="-40" smtClean="0">
                <a:latin typeface="Arial"/>
                <a:cs typeface="Arial"/>
              </a:rPr>
              <a:t> </a:t>
            </a:r>
            <a:r>
              <a:rPr sz="1400" b="1" spc="-5" smtClean="0">
                <a:latin typeface="Arial"/>
                <a:cs typeface="Arial"/>
              </a:rPr>
              <a:t>de</a:t>
            </a:r>
            <a:r>
              <a:rPr sz="1400" b="1" spc="-30" smtClean="0">
                <a:latin typeface="Arial"/>
                <a:cs typeface="Arial"/>
              </a:rPr>
              <a:t> </a:t>
            </a:r>
            <a:r>
              <a:rPr sz="1400" b="1" spc="-5" err="1" smtClean="0">
                <a:latin typeface="Arial"/>
                <a:cs typeface="Arial"/>
              </a:rPr>
              <a:t>Septiembre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spc="-5">
                <a:latin typeface="Arial"/>
                <a:cs typeface="Arial"/>
              </a:rPr>
              <a:t>de</a:t>
            </a:r>
            <a:r>
              <a:rPr sz="1400" b="1" spc="-35">
                <a:latin typeface="Arial"/>
                <a:cs typeface="Arial"/>
              </a:rPr>
              <a:t> </a:t>
            </a:r>
            <a:r>
              <a:rPr sz="1400" b="1" spc="-5" smtClean="0">
                <a:latin typeface="Arial"/>
                <a:cs typeface="Arial"/>
              </a:rPr>
              <a:t>20</a:t>
            </a:r>
            <a:r>
              <a:rPr lang="es-MX" sz="1400" b="1" spc="-5" smtClean="0">
                <a:latin typeface="Arial"/>
                <a:cs typeface="Arial"/>
              </a:rPr>
              <a:t>24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6415659" y="1672208"/>
            <a:ext cx="2577465" cy="3839210"/>
            <a:chOff x="6415659" y="1672208"/>
            <a:chExt cx="2577465" cy="3839210"/>
          </a:xfrm>
        </p:grpSpPr>
        <p:sp>
          <p:nvSpPr>
            <p:cNvPr id="25" name="object 25"/>
            <p:cNvSpPr/>
            <p:nvPr/>
          </p:nvSpPr>
          <p:spPr>
            <a:xfrm>
              <a:off x="7164324" y="1700783"/>
              <a:ext cx="1800225" cy="1608455"/>
            </a:xfrm>
            <a:custGeom>
              <a:avLst/>
              <a:gdLst/>
              <a:ahLst/>
              <a:cxnLst/>
              <a:rect l="l" t="t" r="r" b="b"/>
              <a:pathLst>
                <a:path w="1800225" h="1608454">
                  <a:moveTo>
                    <a:pt x="0" y="0"/>
                  </a:moveTo>
                  <a:lnTo>
                    <a:pt x="299974" y="0"/>
                  </a:lnTo>
                  <a:lnTo>
                    <a:pt x="750061" y="0"/>
                  </a:lnTo>
                  <a:lnTo>
                    <a:pt x="1800225" y="0"/>
                  </a:lnTo>
                  <a:lnTo>
                    <a:pt x="1800225" y="443738"/>
                  </a:lnTo>
                  <a:lnTo>
                    <a:pt x="1800225" y="633983"/>
                  </a:lnTo>
                  <a:lnTo>
                    <a:pt x="1800225" y="760729"/>
                  </a:lnTo>
                  <a:lnTo>
                    <a:pt x="750061" y="760729"/>
                  </a:lnTo>
                  <a:lnTo>
                    <a:pt x="401193" y="1608327"/>
                  </a:lnTo>
                  <a:lnTo>
                    <a:pt x="299974" y="760729"/>
                  </a:lnTo>
                  <a:lnTo>
                    <a:pt x="0" y="760729"/>
                  </a:lnTo>
                  <a:lnTo>
                    <a:pt x="0" y="633983"/>
                  </a:lnTo>
                  <a:lnTo>
                    <a:pt x="0" y="443738"/>
                  </a:lnTo>
                  <a:lnTo>
                    <a:pt x="0" y="0"/>
                  </a:lnTo>
                  <a:close/>
                </a:path>
              </a:pathLst>
            </a:custGeom>
            <a:ln w="57150">
              <a:solidFill>
                <a:srgbClr val="0D96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444234" y="4725161"/>
              <a:ext cx="2520315" cy="757555"/>
            </a:xfrm>
            <a:custGeom>
              <a:avLst/>
              <a:gdLst/>
              <a:ahLst/>
              <a:cxnLst/>
              <a:rect l="l" t="t" r="r" b="b"/>
              <a:pathLst>
                <a:path w="2520315" h="757554">
                  <a:moveTo>
                    <a:pt x="2520315" y="0"/>
                  </a:moveTo>
                  <a:lnTo>
                    <a:pt x="0" y="0"/>
                  </a:lnTo>
                  <a:lnTo>
                    <a:pt x="0" y="504063"/>
                  </a:lnTo>
                  <a:lnTo>
                    <a:pt x="419988" y="504063"/>
                  </a:lnTo>
                  <a:lnTo>
                    <a:pt x="658875" y="757554"/>
                  </a:lnTo>
                  <a:lnTo>
                    <a:pt x="1050036" y="504063"/>
                  </a:lnTo>
                  <a:lnTo>
                    <a:pt x="2520315" y="504063"/>
                  </a:lnTo>
                  <a:lnTo>
                    <a:pt x="25203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444234" y="4725161"/>
              <a:ext cx="2520315" cy="757555"/>
            </a:xfrm>
            <a:custGeom>
              <a:avLst/>
              <a:gdLst/>
              <a:ahLst/>
              <a:cxnLst/>
              <a:rect l="l" t="t" r="r" b="b"/>
              <a:pathLst>
                <a:path w="2520315" h="757554">
                  <a:moveTo>
                    <a:pt x="0" y="0"/>
                  </a:moveTo>
                  <a:lnTo>
                    <a:pt x="419988" y="0"/>
                  </a:lnTo>
                  <a:lnTo>
                    <a:pt x="1050036" y="0"/>
                  </a:lnTo>
                  <a:lnTo>
                    <a:pt x="2520315" y="0"/>
                  </a:lnTo>
                  <a:lnTo>
                    <a:pt x="2520315" y="294005"/>
                  </a:lnTo>
                  <a:lnTo>
                    <a:pt x="2520315" y="419988"/>
                  </a:lnTo>
                  <a:lnTo>
                    <a:pt x="2520315" y="504063"/>
                  </a:lnTo>
                  <a:lnTo>
                    <a:pt x="1050036" y="504063"/>
                  </a:lnTo>
                  <a:lnTo>
                    <a:pt x="658875" y="757554"/>
                  </a:lnTo>
                  <a:lnTo>
                    <a:pt x="419988" y="504063"/>
                  </a:lnTo>
                  <a:lnTo>
                    <a:pt x="0" y="504063"/>
                  </a:lnTo>
                  <a:lnTo>
                    <a:pt x="0" y="419988"/>
                  </a:lnTo>
                  <a:lnTo>
                    <a:pt x="0" y="294005"/>
                  </a:lnTo>
                  <a:lnTo>
                    <a:pt x="0" y="0"/>
                  </a:lnTo>
                  <a:close/>
                </a:path>
              </a:pathLst>
            </a:custGeom>
            <a:ln w="5715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6523990" y="4717160"/>
            <a:ext cx="23622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>
                <a:latin typeface="Arial"/>
                <a:cs typeface="Arial"/>
              </a:rPr>
              <a:t>Entregarán</a:t>
            </a:r>
            <a:r>
              <a:rPr sz="1600" b="1" spc="-10">
                <a:latin typeface="Arial"/>
                <a:cs typeface="Arial"/>
              </a:rPr>
              <a:t> </a:t>
            </a:r>
            <a:r>
              <a:rPr sz="1600" b="1" spc="-5">
                <a:latin typeface="Arial"/>
                <a:cs typeface="Arial"/>
              </a:rPr>
              <a:t>conforme se</a:t>
            </a:r>
            <a:endParaRPr sz="16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02614" y="4835016"/>
            <a:ext cx="6786880" cy="1070165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85"/>
              </a:spcBef>
            </a:pPr>
            <a:r>
              <a:rPr sz="1600" b="1" spc="-5" dirty="0">
                <a:latin typeface="Arial"/>
                <a:cs typeface="Arial"/>
              </a:rPr>
              <a:t>les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-5" dirty="0" err="1">
                <a:latin typeface="Arial"/>
                <a:cs typeface="Arial"/>
              </a:rPr>
              <a:t>requiera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20"/>
              </a:spcBef>
              <a:tabLst>
                <a:tab pos="4238625" algn="l"/>
              </a:tabLst>
            </a:pPr>
            <a:r>
              <a:rPr lang="es-MX" b="1" spc="-5" dirty="0" smtClean="0">
                <a:latin typeface="Arial"/>
                <a:cs typeface="Arial"/>
              </a:rPr>
              <a:t>Directores, Jefes de departamento, Coordinadores, </a:t>
            </a:r>
            <a:r>
              <a:rPr lang="es-MX" b="1" spc="-5" dirty="0" err="1" smtClean="0">
                <a:latin typeface="Arial"/>
                <a:cs typeface="Arial"/>
              </a:rPr>
              <a:t>etc</a:t>
            </a:r>
            <a:r>
              <a:rPr lang="es-MX" b="1" spc="-5" dirty="0" smtClean="0">
                <a:latin typeface="Arial"/>
                <a:cs typeface="Arial"/>
              </a:rPr>
              <a:t>…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400" spc="-5" dirty="0" err="1">
                <a:latin typeface="Arial" pitchFamily="34" charset="0"/>
                <a:cs typeface="Arial" pitchFamily="34" charset="0"/>
              </a:rPr>
              <a:t>Generan</a:t>
            </a:r>
            <a:r>
              <a:rPr sz="1400" spc="10" dirty="0">
                <a:latin typeface="Arial" pitchFamily="34" charset="0"/>
                <a:cs typeface="Arial" pitchFamily="34" charset="0"/>
              </a:rPr>
              <a:t> </a:t>
            </a:r>
            <a:r>
              <a:rPr sz="1400" spc="-5" dirty="0" err="1">
                <a:latin typeface="Arial" pitchFamily="34" charset="0"/>
                <a:cs typeface="Arial" pitchFamily="34" charset="0"/>
              </a:rPr>
              <a:t>información</a:t>
            </a:r>
            <a:r>
              <a:rPr sz="1400" spc="20" dirty="0">
                <a:latin typeface="Arial" pitchFamily="34" charset="0"/>
                <a:cs typeface="Arial" pitchFamily="34" charset="0"/>
              </a:rPr>
              <a:t> </a:t>
            </a:r>
            <a:r>
              <a:rPr sz="1400" spc="-5" dirty="0" err="1">
                <a:latin typeface="Arial" pitchFamily="34" charset="0"/>
                <a:cs typeface="Arial" pitchFamily="34" charset="0"/>
              </a:rPr>
              <a:t>para</a:t>
            </a:r>
            <a:r>
              <a:rPr sz="1400" spc="15" dirty="0">
                <a:latin typeface="Arial" pitchFamily="34" charset="0"/>
                <a:cs typeface="Arial" pitchFamily="34" charset="0"/>
              </a:rPr>
              <a:t> </a:t>
            </a:r>
            <a:r>
              <a:rPr sz="1400" spc="-5" dirty="0">
                <a:latin typeface="Arial" pitchFamily="34" charset="0"/>
                <a:cs typeface="Arial" pitchFamily="34" charset="0"/>
              </a:rPr>
              <a:t>la</a:t>
            </a:r>
            <a:r>
              <a:rPr sz="1400" spc="10" dirty="0">
                <a:latin typeface="Arial" pitchFamily="34" charset="0"/>
                <a:cs typeface="Arial" pitchFamily="34" charset="0"/>
              </a:rPr>
              <a:t> </a:t>
            </a:r>
            <a:r>
              <a:rPr sz="1400" spc="-5" dirty="0" err="1">
                <a:latin typeface="Arial" pitchFamily="34" charset="0"/>
                <a:cs typeface="Arial" pitchFamily="34" charset="0"/>
              </a:rPr>
              <a:t>entrega</a:t>
            </a:r>
            <a:r>
              <a:rPr sz="1400" spc="15" dirty="0">
                <a:latin typeface="Arial" pitchFamily="34" charset="0"/>
                <a:cs typeface="Arial" pitchFamily="34" charset="0"/>
              </a:rPr>
              <a:t> </a:t>
            </a:r>
            <a:r>
              <a:rPr sz="1400" spc="-5" dirty="0" smtClean="0">
                <a:latin typeface="Arial" pitchFamily="34" charset="0"/>
                <a:cs typeface="Arial" pitchFamily="34" charset="0"/>
              </a:rPr>
              <a:t>de</a:t>
            </a:r>
            <a:r>
              <a:rPr lang="es-MX" sz="1400" spc="10" dirty="0" smtClean="0">
                <a:latin typeface="Arial" pitchFamily="34" charset="0"/>
                <a:cs typeface="Arial" pitchFamily="34" charset="0"/>
              </a:rPr>
              <a:t>l Presidente Municipal</a:t>
            </a:r>
            <a:r>
              <a:rPr sz="1400" spc="-5" dirty="0" smtClean="0">
                <a:latin typeface="Arial" pitchFamily="34" charset="0"/>
                <a:cs typeface="Arial" pitchFamily="34" charset="0"/>
              </a:rPr>
              <a:t>,</a:t>
            </a:r>
            <a:r>
              <a:rPr sz="1400" spc="15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1400" spc="-5" dirty="0">
                <a:latin typeface="Arial" pitchFamily="34" charset="0"/>
                <a:cs typeface="Arial" pitchFamily="34" charset="0"/>
              </a:rPr>
              <a:t>la</a:t>
            </a:r>
            <a:r>
              <a:rPr sz="1400" spc="10" dirty="0">
                <a:latin typeface="Arial" pitchFamily="34" charset="0"/>
                <a:cs typeface="Arial" pitchFamily="34" charset="0"/>
              </a:rPr>
              <a:t> </a:t>
            </a:r>
            <a:r>
              <a:rPr sz="1400" spc="-5" dirty="0" err="1">
                <a:latin typeface="Arial" pitchFamily="34" charset="0"/>
                <a:cs typeface="Arial" pitchFamily="34" charset="0"/>
              </a:rPr>
              <a:t>Secretaría</a:t>
            </a:r>
            <a:endParaRPr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38200" y="346937"/>
            <a:ext cx="739140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b="1">
                <a:latin typeface="Arial"/>
                <a:cs typeface="Arial"/>
              </a:rPr>
              <a:t>¿Quién</a:t>
            </a:r>
            <a:r>
              <a:rPr sz="3600" b="1" spc="-40">
                <a:latin typeface="Arial"/>
                <a:cs typeface="Arial"/>
              </a:rPr>
              <a:t> </a:t>
            </a:r>
            <a:r>
              <a:rPr sz="3600" b="1" spc="-5">
                <a:latin typeface="Arial"/>
                <a:cs typeface="Arial"/>
              </a:rPr>
              <a:t>está</a:t>
            </a:r>
            <a:r>
              <a:rPr sz="3600" b="1" spc="-35">
                <a:latin typeface="Arial"/>
                <a:cs typeface="Arial"/>
              </a:rPr>
              <a:t> </a:t>
            </a:r>
            <a:r>
              <a:rPr sz="3600" b="1">
                <a:latin typeface="Arial"/>
                <a:cs typeface="Arial"/>
              </a:rPr>
              <a:t>obligado</a:t>
            </a:r>
            <a:r>
              <a:rPr sz="3600" b="1" spc="-55">
                <a:latin typeface="Arial"/>
                <a:cs typeface="Arial"/>
              </a:rPr>
              <a:t> </a:t>
            </a:r>
            <a:r>
              <a:rPr sz="3600" b="1">
                <a:latin typeface="Arial"/>
                <a:cs typeface="Arial"/>
              </a:rPr>
              <a:t>a</a:t>
            </a:r>
            <a:r>
              <a:rPr sz="3600" b="1" spc="-15">
                <a:latin typeface="Arial"/>
                <a:cs typeface="Arial"/>
              </a:rPr>
              <a:t> </a:t>
            </a:r>
            <a:r>
              <a:rPr sz="3600" b="1" spc="-5">
                <a:latin typeface="Arial"/>
                <a:cs typeface="Arial"/>
              </a:rPr>
              <a:t>entregar?</a:t>
            </a:r>
          </a:p>
        </p:txBody>
      </p:sp>
      <p:sp>
        <p:nvSpPr>
          <p:cNvPr id="9" name="object 9"/>
          <p:cNvSpPr/>
          <p:nvPr/>
        </p:nvSpPr>
        <p:spPr>
          <a:xfrm>
            <a:off x="5176011" y="3068954"/>
            <a:ext cx="3676015" cy="2604770"/>
          </a:xfrm>
          <a:custGeom>
            <a:avLst/>
            <a:gdLst/>
            <a:ahLst/>
            <a:cxnLst/>
            <a:rect l="l" t="t" r="r" b="b"/>
            <a:pathLst>
              <a:path w="3676015" h="2604770">
                <a:moveTo>
                  <a:pt x="291211" y="373125"/>
                </a:moveTo>
                <a:lnTo>
                  <a:pt x="294117" y="326312"/>
                </a:lnTo>
                <a:lnTo>
                  <a:pt x="302603" y="281236"/>
                </a:lnTo>
                <a:lnTo>
                  <a:pt x="316320" y="238247"/>
                </a:lnTo>
                <a:lnTo>
                  <a:pt x="334918" y="197695"/>
                </a:lnTo>
                <a:lnTo>
                  <a:pt x="358049" y="159929"/>
                </a:lnTo>
                <a:lnTo>
                  <a:pt x="385362" y="125298"/>
                </a:lnTo>
                <a:lnTo>
                  <a:pt x="416509" y="94151"/>
                </a:lnTo>
                <a:lnTo>
                  <a:pt x="451140" y="66838"/>
                </a:lnTo>
                <a:lnTo>
                  <a:pt x="488906" y="43707"/>
                </a:lnTo>
                <a:lnTo>
                  <a:pt x="529458" y="25109"/>
                </a:lnTo>
                <a:lnTo>
                  <a:pt x="572447" y="11392"/>
                </a:lnTo>
                <a:lnTo>
                  <a:pt x="617523" y="2906"/>
                </a:lnTo>
                <a:lnTo>
                  <a:pt x="664337" y="0"/>
                </a:lnTo>
                <a:lnTo>
                  <a:pt x="855345" y="0"/>
                </a:lnTo>
                <a:lnTo>
                  <a:pt x="1701418" y="0"/>
                </a:lnTo>
                <a:lnTo>
                  <a:pt x="3302508" y="0"/>
                </a:lnTo>
                <a:lnTo>
                  <a:pt x="3349321" y="2906"/>
                </a:lnTo>
                <a:lnTo>
                  <a:pt x="3394397" y="11392"/>
                </a:lnTo>
                <a:lnTo>
                  <a:pt x="3437386" y="25109"/>
                </a:lnTo>
                <a:lnTo>
                  <a:pt x="3477938" y="43707"/>
                </a:lnTo>
                <a:lnTo>
                  <a:pt x="3515704" y="66838"/>
                </a:lnTo>
                <a:lnTo>
                  <a:pt x="3550335" y="94151"/>
                </a:lnTo>
                <a:lnTo>
                  <a:pt x="3581482" y="125298"/>
                </a:lnTo>
                <a:lnTo>
                  <a:pt x="3608795" y="159929"/>
                </a:lnTo>
                <a:lnTo>
                  <a:pt x="3631926" y="197695"/>
                </a:lnTo>
                <a:lnTo>
                  <a:pt x="3650524" y="238247"/>
                </a:lnTo>
                <a:lnTo>
                  <a:pt x="3664241" y="281236"/>
                </a:lnTo>
                <a:lnTo>
                  <a:pt x="3672727" y="326312"/>
                </a:lnTo>
                <a:lnTo>
                  <a:pt x="3675634" y="373125"/>
                </a:lnTo>
                <a:lnTo>
                  <a:pt x="3675634" y="1305814"/>
                </a:lnTo>
                <a:lnTo>
                  <a:pt x="3675634" y="1865376"/>
                </a:lnTo>
                <a:lnTo>
                  <a:pt x="3672727" y="1912189"/>
                </a:lnTo>
                <a:lnTo>
                  <a:pt x="3664241" y="1957265"/>
                </a:lnTo>
                <a:lnTo>
                  <a:pt x="3650524" y="2000254"/>
                </a:lnTo>
                <a:lnTo>
                  <a:pt x="3631926" y="2040806"/>
                </a:lnTo>
                <a:lnTo>
                  <a:pt x="3608795" y="2078572"/>
                </a:lnTo>
                <a:lnTo>
                  <a:pt x="3581482" y="2113203"/>
                </a:lnTo>
                <a:lnTo>
                  <a:pt x="3550335" y="2144350"/>
                </a:lnTo>
                <a:lnTo>
                  <a:pt x="3515704" y="2171663"/>
                </a:lnTo>
                <a:lnTo>
                  <a:pt x="3477938" y="2194794"/>
                </a:lnTo>
                <a:lnTo>
                  <a:pt x="3437386" y="2213392"/>
                </a:lnTo>
                <a:lnTo>
                  <a:pt x="3394397" y="2227109"/>
                </a:lnTo>
                <a:lnTo>
                  <a:pt x="3349321" y="2235595"/>
                </a:lnTo>
                <a:lnTo>
                  <a:pt x="3302508" y="2238502"/>
                </a:lnTo>
                <a:lnTo>
                  <a:pt x="1701418" y="2238502"/>
                </a:lnTo>
                <a:lnTo>
                  <a:pt x="0" y="2604744"/>
                </a:lnTo>
                <a:lnTo>
                  <a:pt x="855345" y="2238502"/>
                </a:lnTo>
                <a:lnTo>
                  <a:pt x="664337" y="2238502"/>
                </a:lnTo>
                <a:lnTo>
                  <a:pt x="617523" y="2235595"/>
                </a:lnTo>
                <a:lnTo>
                  <a:pt x="572447" y="2227109"/>
                </a:lnTo>
                <a:lnTo>
                  <a:pt x="529458" y="2213392"/>
                </a:lnTo>
                <a:lnTo>
                  <a:pt x="488906" y="2194794"/>
                </a:lnTo>
                <a:lnTo>
                  <a:pt x="451140" y="2171663"/>
                </a:lnTo>
                <a:lnTo>
                  <a:pt x="416509" y="2144350"/>
                </a:lnTo>
                <a:lnTo>
                  <a:pt x="385362" y="2113203"/>
                </a:lnTo>
                <a:lnTo>
                  <a:pt x="358049" y="2078572"/>
                </a:lnTo>
                <a:lnTo>
                  <a:pt x="334918" y="2040806"/>
                </a:lnTo>
                <a:lnTo>
                  <a:pt x="316320" y="2000254"/>
                </a:lnTo>
                <a:lnTo>
                  <a:pt x="302603" y="1957265"/>
                </a:lnTo>
                <a:lnTo>
                  <a:pt x="294117" y="1912189"/>
                </a:lnTo>
                <a:lnTo>
                  <a:pt x="291211" y="1865376"/>
                </a:lnTo>
                <a:lnTo>
                  <a:pt x="291211" y="1305814"/>
                </a:lnTo>
                <a:lnTo>
                  <a:pt x="291211" y="373125"/>
                </a:lnTo>
                <a:close/>
              </a:path>
            </a:pathLst>
          </a:custGeom>
          <a:ln w="57149">
            <a:solidFill>
              <a:srgbClr val="0D96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675757" y="3210001"/>
            <a:ext cx="2969260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>
                <a:latin typeface="Arial"/>
                <a:cs typeface="Arial"/>
              </a:rPr>
              <a:t>Y</a:t>
            </a:r>
            <a:r>
              <a:rPr sz="1800" b="1" spc="-65">
                <a:latin typeface="Arial"/>
                <a:cs typeface="Arial"/>
              </a:rPr>
              <a:t> </a:t>
            </a:r>
            <a:r>
              <a:rPr sz="1800" b="1">
                <a:latin typeface="Arial"/>
                <a:cs typeface="Arial"/>
              </a:rPr>
              <a:t>es</a:t>
            </a:r>
            <a:r>
              <a:rPr sz="1800" b="1" spc="-40">
                <a:latin typeface="Arial"/>
                <a:cs typeface="Arial"/>
              </a:rPr>
              <a:t> </a:t>
            </a:r>
            <a:r>
              <a:rPr sz="1800" b="1">
                <a:latin typeface="Arial"/>
                <a:cs typeface="Arial"/>
              </a:rPr>
              <a:t>autoridad,</a:t>
            </a:r>
            <a:r>
              <a:rPr sz="1800" b="1" spc="-35">
                <a:latin typeface="Arial"/>
                <a:cs typeface="Arial"/>
              </a:rPr>
              <a:t> </a:t>
            </a:r>
            <a:r>
              <a:rPr sz="1800" b="1">
                <a:latin typeface="Arial"/>
                <a:cs typeface="Arial"/>
              </a:rPr>
              <a:t>funcionario </a:t>
            </a:r>
            <a:r>
              <a:rPr sz="1800" b="1" spc="-484">
                <a:latin typeface="Arial"/>
                <a:cs typeface="Arial"/>
              </a:rPr>
              <a:t> </a:t>
            </a:r>
            <a:r>
              <a:rPr sz="1800" b="1">
                <a:latin typeface="Arial"/>
                <a:cs typeface="Arial"/>
              </a:rPr>
              <a:t>o </a:t>
            </a:r>
            <a:r>
              <a:rPr sz="1800" b="1" spc="-5">
                <a:latin typeface="Arial"/>
                <a:cs typeface="Arial"/>
              </a:rPr>
              <a:t>desempeña </a:t>
            </a:r>
            <a:r>
              <a:rPr sz="1800" b="1">
                <a:latin typeface="Arial"/>
                <a:cs typeface="Arial"/>
              </a:rPr>
              <a:t>un </a:t>
            </a:r>
            <a:r>
              <a:rPr sz="1800" b="1" spc="-5">
                <a:latin typeface="Arial"/>
                <a:cs typeface="Arial"/>
              </a:rPr>
              <a:t>empleo, </a:t>
            </a:r>
            <a:r>
              <a:rPr sz="1800" b="1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cargo</a:t>
            </a:r>
            <a:r>
              <a:rPr sz="1800" b="1">
                <a:latin typeface="Arial"/>
                <a:cs typeface="Arial"/>
              </a:rPr>
              <a:t> o</a:t>
            </a:r>
            <a:r>
              <a:rPr sz="1800" b="1" spc="-5">
                <a:latin typeface="Arial"/>
                <a:cs typeface="Arial"/>
              </a:rPr>
              <a:t> comisión con </a:t>
            </a:r>
            <a:r>
              <a:rPr sz="1800" b="1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atribuciones de mando </a:t>
            </a:r>
            <a:r>
              <a:rPr sz="1800" b="1">
                <a:latin typeface="Arial"/>
                <a:cs typeface="Arial"/>
              </a:rPr>
              <a:t>o </a:t>
            </a:r>
            <a:r>
              <a:rPr sz="1800" b="1" spc="5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tiene a su cargo </a:t>
            </a:r>
            <a:r>
              <a:rPr sz="1800" b="1">
                <a:latin typeface="Arial"/>
                <a:cs typeface="Arial"/>
              </a:rPr>
              <a:t>control </a:t>
            </a:r>
            <a:r>
              <a:rPr sz="1800" b="1" spc="-5">
                <a:latin typeface="Arial"/>
                <a:cs typeface="Arial"/>
              </a:rPr>
              <a:t>en </a:t>
            </a:r>
            <a:r>
              <a:rPr sz="1800" b="1" spc="-490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el manejo o</a:t>
            </a:r>
            <a:r>
              <a:rPr sz="1800" b="1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aplicación de </a:t>
            </a:r>
            <a:r>
              <a:rPr sz="1800" b="1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recursos.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971600" y="1284097"/>
            <a:ext cx="5789295" cy="2774950"/>
            <a:chOff x="971600" y="1284097"/>
            <a:chExt cx="5789295" cy="2774950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1600" y="1628775"/>
              <a:ext cx="2448305" cy="243001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806191" y="1312672"/>
              <a:ext cx="3926204" cy="1353185"/>
            </a:xfrm>
            <a:custGeom>
              <a:avLst/>
              <a:gdLst/>
              <a:ahLst/>
              <a:cxnLst/>
              <a:rect l="l" t="t" r="r" b="b"/>
              <a:pathLst>
                <a:path w="3926204" h="1353185">
                  <a:moveTo>
                    <a:pt x="3737355" y="0"/>
                  </a:moveTo>
                  <a:lnTo>
                    <a:pt x="1378458" y="0"/>
                  </a:lnTo>
                  <a:lnTo>
                    <a:pt x="1328274" y="6738"/>
                  </a:lnTo>
                  <a:lnTo>
                    <a:pt x="1283189" y="25757"/>
                  </a:lnTo>
                  <a:lnTo>
                    <a:pt x="1244996" y="55260"/>
                  </a:lnTo>
                  <a:lnTo>
                    <a:pt x="1215493" y="93453"/>
                  </a:lnTo>
                  <a:lnTo>
                    <a:pt x="1196474" y="138538"/>
                  </a:lnTo>
                  <a:lnTo>
                    <a:pt x="1189735" y="188722"/>
                  </a:lnTo>
                  <a:lnTo>
                    <a:pt x="1189735" y="660400"/>
                  </a:lnTo>
                  <a:lnTo>
                    <a:pt x="0" y="1353185"/>
                  </a:lnTo>
                  <a:lnTo>
                    <a:pt x="1189735" y="943482"/>
                  </a:lnTo>
                  <a:lnTo>
                    <a:pt x="3926078" y="943482"/>
                  </a:lnTo>
                  <a:lnTo>
                    <a:pt x="3926078" y="188722"/>
                  </a:lnTo>
                  <a:lnTo>
                    <a:pt x="3919339" y="138538"/>
                  </a:lnTo>
                  <a:lnTo>
                    <a:pt x="3900320" y="93453"/>
                  </a:lnTo>
                  <a:lnTo>
                    <a:pt x="3870817" y="55260"/>
                  </a:lnTo>
                  <a:lnTo>
                    <a:pt x="3832624" y="25757"/>
                  </a:lnTo>
                  <a:lnTo>
                    <a:pt x="3787539" y="6738"/>
                  </a:lnTo>
                  <a:lnTo>
                    <a:pt x="3737355" y="0"/>
                  </a:lnTo>
                  <a:close/>
                </a:path>
                <a:path w="3926204" h="1353185">
                  <a:moveTo>
                    <a:pt x="3926078" y="943482"/>
                  </a:moveTo>
                  <a:lnTo>
                    <a:pt x="1189735" y="943482"/>
                  </a:lnTo>
                  <a:lnTo>
                    <a:pt x="1196474" y="993612"/>
                  </a:lnTo>
                  <a:lnTo>
                    <a:pt x="1215493" y="1038662"/>
                  </a:lnTo>
                  <a:lnTo>
                    <a:pt x="1244996" y="1076833"/>
                  </a:lnTo>
                  <a:lnTo>
                    <a:pt x="1283189" y="1106325"/>
                  </a:lnTo>
                  <a:lnTo>
                    <a:pt x="1328274" y="1125339"/>
                  </a:lnTo>
                  <a:lnTo>
                    <a:pt x="1378458" y="1132077"/>
                  </a:lnTo>
                  <a:lnTo>
                    <a:pt x="3737355" y="1132077"/>
                  </a:lnTo>
                  <a:lnTo>
                    <a:pt x="3787539" y="1125339"/>
                  </a:lnTo>
                  <a:lnTo>
                    <a:pt x="3832624" y="1106325"/>
                  </a:lnTo>
                  <a:lnTo>
                    <a:pt x="3870817" y="1076833"/>
                  </a:lnTo>
                  <a:lnTo>
                    <a:pt x="3900320" y="1038662"/>
                  </a:lnTo>
                  <a:lnTo>
                    <a:pt x="3919339" y="993612"/>
                  </a:lnTo>
                  <a:lnTo>
                    <a:pt x="3926078" y="9434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806191" y="1312672"/>
              <a:ext cx="3926204" cy="1353185"/>
            </a:xfrm>
            <a:custGeom>
              <a:avLst/>
              <a:gdLst/>
              <a:ahLst/>
              <a:cxnLst/>
              <a:rect l="l" t="t" r="r" b="b"/>
              <a:pathLst>
                <a:path w="3926204" h="1353185">
                  <a:moveTo>
                    <a:pt x="1189735" y="188722"/>
                  </a:moveTo>
                  <a:lnTo>
                    <a:pt x="1196474" y="138538"/>
                  </a:lnTo>
                  <a:lnTo>
                    <a:pt x="1215493" y="93453"/>
                  </a:lnTo>
                  <a:lnTo>
                    <a:pt x="1244996" y="55260"/>
                  </a:lnTo>
                  <a:lnTo>
                    <a:pt x="1283189" y="25757"/>
                  </a:lnTo>
                  <a:lnTo>
                    <a:pt x="1328274" y="6738"/>
                  </a:lnTo>
                  <a:lnTo>
                    <a:pt x="1378458" y="0"/>
                  </a:lnTo>
                  <a:lnTo>
                    <a:pt x="1645793" y="0"/>
                  </a:lnTo>
                  <a:lnTo>
                    <a:pt x="2329815" y="0"/>
                  </a:lnTo>
                  <a:lnTo>
                    <a:pt x="3737355" y="0"/>
                  </a:lnTo>
                  <a:lnTo>
                    <a:pt x="3787539" y="6738"/>
                  </a:lnTo>
                  <a:lnTo>
                    <a:pt x="3832624" y="25757"/>
                  </a:lnTo>
                  <a:lnTo>
                    <a:pt x="3870817" y="55260"/>
                  </a:lnTo>
                  <a:lnTo>
                    <a:pt x="3900320" y="93453"/>
                  </a:lnTo>
                  <a:lnTo>
                    <a:pt x="3919339" y="138538"/>
                  </a:lnTo>
                  <a:lnTo>
                    <a:pt x="3926078" y="188722"/>
                  </a:lnTo>
                  <a:lnTo>
                    <a:pt x="3926078" y="660400"/>
                  </a:lnTo>
                  <a:lnTo>
                    <a:pt x="3926078" y="943482"/>
                  </a:lnTo>
                  <a:lnTo>
                    <a:pt x="3919339" y="993612"/>
                  </a:lnTo>
                  <a:lnTo>
                    <a:pt x="3900320" y="1038662"/>
                  </a:lnTo>
                  <a:lnTo>
                    <a:pt x="3870817" y="1076832"/>
                  </a:lnTo>
                  <a:lnTo>
                    <a:pt x="3832624" y="1106325"/>
                  </a:lnTo>
                  <a:lnTo>
                    <a:pt x="3787539" y="1125339"/>
                  </a:lnTo>
                  <a:lnTo>
                    <a:pt x="3737355" y="1132077"/>
                  </a:lnTo>
                  <a:lnTo>
                    <a:pt x="2329815" y="1132077"/>
                  </a:lnTo>
                  <a:lnTo>
                    <a:pt x="1645793" y="1132077"/>
                  </a:lnTo>
                  <a:lnTo>
                    <a:pt x="1378458" y="1132077"/>
                  </a:lnTo>
                  <a:lnTo>
                    <a:pt x="1328274" y="1125339"/>
                  </a:lnTo>
                  <a:lnTo>
                    <a:pt x="1283189" y="1106325"/>
                  </a:lnTo>
                  <a:lnTo>
                    <a:pt x="1244996" y="1076833"/>
                  </a:lnTo>
                  <a:lnTo>
                    <a:pt x="1215493" y="1038662"/>
                  </a:lnTo>
                  <a:lnTo>
                    <a:pt x="1196474" y="993612"/>
                  </a:lnTo>
                  <a:lnTo>
                    <a:pt x="1189735" y="943482"/>
                  </a:lnTo>
                  <a:lnTo>
                    <a:pt x="0" y="1353185"/>
                  </a:lnTo>
                  <a:lnTo>
                    <a:pt x="1189735" y="660400"/>
                  </a:lnTo>
                  <a:lnTo>
                    <a:pt x="1189735" y="188722"/>
                  </a:lnTo>
                  <a:close/>
                </a:path>
              </a:pathLst>
            </a:custGeom>
            <a:ln w="5715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138929" y="1311655"/>
            <a:ext cx="2451735" cy="111171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 algn="ctr">
              <a:lnSpc>
                <a:spcPct val="99300"/>
              </a:lnSpc>
              <a:spcBef>
                <a:spcPts val="114"/>
              </a:spcBef>
            </a:pPr>
            <a:r>
              <a:rPr sz="1800" b="1">
                <a:latin typeface="Arial"/>
                <a:cs typeface="Arial"/>
              </a:rPr>
              <a:t>Quien</a:t>
            </a:r>
            <a:r>
              <a:rPr sz="1800" b="1" spc="-20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se</a:t>
            </a:r>
            <a:r>
              <a:rPr sz="1800" b="1" spc="-20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separa</a:t>
            </a:r>
            <a:r>
              <a:rPr sz="1800" b="1" spc="-10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de</a:t>
            </a:r>
            <a:r>
              <a:rPr sz="1800" b="1" spc="-10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su </a:t>
            </a:r>
            <a:r>
              <a:rPr sz="1800" b="1" spc="-484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cargo</a:t>
            </a:r>
            <a:r>
              <a:rPr sz="1800" b="1">
                <a:latin typeface="Arial"/>
                <a:cs typeface="Arial"/>
              </a:rPr>
              <a:t> </a:t>
            </a:r>
            <a:r>
              <a:rPr sz="1800" b="1" spc="-5">
                <a:latin typeface="Arial"/>
                <a:cs typeface="Arial"/>
              </a:rPr>
              <a:t>en </a:t>
            </a:r>
            <a:r>
              <a:rPr lang="es-MX" b="1" smtClean="0">
                <a:latin typeface="Arial"/>
                <a:cs typeface="Arial"/>
              </a:rPr>
              <a:t>el Ayuntamiento de Montemorelos, </a:t>
            </a:r>
            <a:r>
              <a:rPr lang="es-MX" b="1" err="1" smtClean="0">
                <a:latin typeface="Arial"/>
                <a:cs typeface="Arial"/>
              </a:rPr>
              <a:t>N.L</a:t>
            </a:r>
            <a:r>
              <a:rPr sz="1800" b="1" spc="-15" smtClean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007616" y="3462401"/>
            <a:ext cx="2493645" cy="2695575"/>
            <a:chOff x="2007616" y="3462401"/>
            <a:chExt cx="2493645" cy="2695575"/>
          </a:xfrm>
        </p:grpSpPr>
        <p:sp>
          <p:nvSpPr>
            <p:cNvPr id="17" name="object 17"/>
            <p:cNvSpPr/>
            <p:nvPr/>
          </p:nvSpPr>
          <p:spPr>
            <a:xfrm>
              <a:off x="2020316" y="4085463"/>
              <a:ext cx="2350135" cy="280035"/>
            </a:xfrm>
            <a:custGeom>
              <a:avLst/>
              <a:gdLst/>
              <a:ahLst/>
              <a:cxnLst/>
              <a:rect l="l" t="t" r="r" b="b"/>
              <a:pathLst>
                <a:path w="2350135" h="280035">
                  <a:moveTo>
                    <a:pt x="1174877" y="0"/>
                  </a:moveTo>
                  <a:lnTo>
                    <a:pt x="1174877" y="190500"/>
                  </a:lnTo>
                  <a:lnTo>
                    <a:pt x="2349626" y="190500"/>
                  </a:lnTo>
                  <a:lnTo>
                    <a:pt x="2349626" y="279526"/>
                  </a:lnTo>
                </a:path>
                <a:path w="2350135" h="280035">
                  <a:moveTo>
                    <a:pt x="1174877" y="0"/>
                  </a:moveTo>
                  <a:lnTo>
                    <a:pt x="1174877" y="279526"/>
                  </a:lnTo>
                </a:path>
                <a:path w="2350135" h="280035">
                  <a:moveTo>
                    <a:pt x="1174877" y="0"/>
                  </a:moveTo>
                  <a:lnTo>
                    <a:pt x="1174877" y="190500"/>
                  </a:lnTo>
                  <a:lnTo>
                    <a:pt x="0" y="190500"/>
                  </a:lnTo>
                  <a:lnTo>
                    <a:pt x="0" y="279526"/>
                  </a:lnTo>
                </a:path>
              </a:pathLst>
            </a:custGeom>
            <a:ln w="25400">
              <a:solidFill>
                <a:srgbClr val="3C66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714498" y="3475101"/>
              <a:ext cx="961390" cy="610870"/>
            </a:xfrm>
            <a:custGeom>
              <a:avLst/>
              <a:gdLst/>
              <a:ahLst/>
              <a:cxnLst/>
              <a:rect l="l" t="t" r="r" b="b"/>
              <a:pathLst>
                <a:path w="961389" h="610870">
                  <a:moveTo>
                    <a:pt x="900176" y="0"/>
                  </a:moveTo>
                  <a:lnTo>
                    <a:pt x="61087" y="0"/>
                  </a:lnTo>
                  <a:lnTo>
                    <a:pt x="37343" y="4792"/>
                  </a:lnTo>
                  <a:lnTo>
                    <a:pt x="17922" y="17859"/>
                  </a:lnTo>
                  <a:lnTo>
                    <a:pt x="4812" y="37236"/>
                  </a:lnTo>
                  <a:lnTo>
                    <a:pt x="0" y="60960"/>
                  </a:lnTo>
                  <a:lnTo>
                    <a:pt x="0" y="549275"/>
                  </a:lnTo>
                  <a:lnTo>
                    <a:pt x="4812" y="573018"/>
                  </a:lnTo>
                  <a:lnTo>
                    <a:pt x="17922" y="592439"/>
                  </a:lnTo>
                  <a:lnTo>
                    <a:pt x="37343" y="605549"/>
                  </a:lnTo>
                  <a:lnTo>
                    <a:pt x="61087" y="610362"/>
                  </a:lnTo>
                  <a:lnTo>
                    <a:pt x="900176" y="610362"/>
                  </a:lnTo>
                  <a:lnTo>
                    <a:pt x="923972" y="605549"/>
                  </a:lnTo>
                  <a:lnTo>
                    <a:pt x="943387" y="592439"/>
                  </a:lnTo>
                  <a:lnTo>
                    <a:pt x="956468" y="573018"/>
                  </a:lnTo>
                  <a:lnTo>
                    <a:pt x="961263" y="549275"/>
                  </a:lnTo>
                  <a:lnTo>
                    <a:pt x="961263" y="60960"/>
                  </a:lnTo>
                  <a:lnTo>
                    <a:pt x="956468" y="37236"/>
                  </a:lnTo>
                  <a:lnTo>
                    <a:pt x="943387" y="17859"/>
                  </a:lnTo>
                  <a:lnTo>
                    <a:pt x="923972" y="4792"/>
                  </a:lnTo>
                  <a:lnTo>
                    <a:pt x="90017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714498" y="3475101"/>
              <a:ext cx="961390" cy="610870"/>
            </a:xfrm>
            <a:custGeom>
              <a:avLst/>
              <a:gdLst/>
              <a:ahLst/>
              <a:cxnLst/>
              <a:rect l="l" t="t" r="r" b="b"/>
              <a:pathLst>
                <a:path w="961389" h="610870">
                  <a:moveTo>
                    <a:pt x="0" y="60960"/>
                  </a:moveTo>
                  <a:lnTo>
                    <a:pt x="4812" y="37236"/>
                  </a:lnTo>
                  <a:lnTo>
                    <a:pt x="17922" y="17859"/>
                  </a:lnTo>
                  <a:lnTo>
                    <a:pt x="37343" y="4792"/>
                  </a:lnTo>
                  <a:lnTo>
                    <a:pt x="61087" y="0"/>
                  </a:lnTo>
                  <a:lnTo>
                    <a:pt x="900176" y="0"/>
                  </a:lnTo>
                  <a:lnTo>
                    <a:pt x="923972" y="4792"/>
                  </a:lnTo>
                  <a:lnTo>
                    <a:pt x="943387" y="17859"/>
                  </a:lnTo>
                  <a:lnTo>
                    <a:pt x="956468" y="37236"/>
                  </a:lnTo>
                  <a:lnTo>
                    <a:pt x="961263" y="60960"/>
                  </a:lnTo>
                  <a:lnTo>
                    <a:pt x="961263" y="549275"/>
                  </a:lnTo>
                  <a:lnTo>
                    <a:pt x="956468" y="573018"/>
                  </a:lnTo>
                  <a:lnTo>
                    <a:pt x="943387" y="592439"/>
                  </a:lnTo>
                  <a:lnTo>
                    <a:pt x="923972" y="605549"/>
                  </a:lnTo>
                  <a:lnTo>
                    <a:pt x="900176" y="610362"/>
                  </a:lnTo>
                  <a:lnTo>
                    <a:pt x="61087" y="610362"/>
                  </a:lnTo>
                  <a:lnTo>
                    <a:pt x="37343" y="605549"/>
                  </a:lnTo>
                  <a:lnTo>
                    <a:pt x="17922" y="592439"/>
                  </a:lnTo>
                  <a:lnTo>
                    <a:pt x="4812" y="573018"/>
                  </a:lnTo>
                  <a:lnTo>
                    <a:pt x="0" y="549275"/>
                  </a:lnTo>
                  <a:lnTo>
                    <a:pt x="0" y="6096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821305" y="3576447"/>
              <a:ext cx="961390" cy="610870"/>
            </a:xfrm>
            <a:custGeom>
              <a:avLst/>
              <a:gdLst/>
              <a:ahLst/>
              <a:cxnLst/>
              <a:rect l="l" t="t" r="r" b="b"/>
              <a:pathLst>
                <a:path w="961389" h="610870">
                  <a:moveTo>
                    <a:pt x="900175" y="0"/>
                  </a:moveTo>
                  <a:lnTo>
                    <a:pt x="61087" y="0"/>
                  </a:lnTo>
                  <a:lnTo>
                    <a:pt x="37343" y="4812"/>
                  </a:lnTo>
                  <a:lnTo>
                    <a:pt x="17922" y="17922"/>
                  </a:lnTo>
                  <a:lnTo>
                    <a:pt x="4812" y="37343"/>
                  </a:lnTo>
                  <a:lnTo>
                    <a:pt x="0" y="61086"/>
                  </a:lnTo>
                  <a:lnTo>
                    <a:pt x="0" y="549401"/>
                  </a:lnTo>
                  <a:lnTo>
                    <a:pt x="4812" y="573125"/>
                  </a:lnTo>
                  <a:lnTo>
                    <a:pt x="17922" y="592502"/>
                  </a:lnTo>
                  <a:lnTo>
                    <a:pt x="37343" y="605569"/>
                  </a:lnTo>
                  <a:lnTo>
                    <a:pt x="61087" y="610361"/>
                  </a:lnTo>
                  <a:lnTo>
                    <a:pt x="900175" y="610361"/>
                  </a:lnTo>
                  <a:lnTo>
                    <a:pt x="923972" y="605569"/>
                  </a:lnTo>
                  <a:lnTo>
                    <a:pt x="943387" y="592502"/>
                  </a:lnTo>
                  <a:lnTo>
                    <a:pt x="956468" y="573125"/>
                  </a:lnTo>
                  <a:lnTo>
                    <a:pt x="961262" y="549401"/>
                  </a:lnTo>
                  <a:lnTo>
                    <a:pt x="961262" y="61086"/>
                  </a:lnTo>
                  <a:lnTo>
                    <a:pt x="956468" y="37343"/>
                  </a:lnTo>
                  <a:lnTo>
                    <a:pt x="943387" y="17922"/>
                  </a:lnTo>
                  <a:lnTo>
                    <a:pt x="923972" y="4812"/>
                  </a:lnTo>
                  <a:lnTo>
                    <a:pt x="900175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821305" y="3576447"/>
              <a:ext cx="961390" cy="610870"/>
            </a:xfrm>
            <a:custGeom>
              <a:avLst/>
              <a:gdLst/>
              <a:ahLst/>
              <a:cxnLst/>
              <a:rect l="l" t="t" r="r" b="b"/>
              <a:pathLst>
                <a:path w="961389" h="610870">
                  <a:moveTo>
                    <a:pt x="0" y="61086"/>
                  </a:moveTo>
                  <a:lnTo>
                    <a:pt x="4812" y="37343"/>
                  </a:lnTo>
                  <a:lnTo>
                    <a:pt x="17922" y="17922"/>
                  </a:lnTo>
                  <a:lnTo>
                    <a:pt x="37343" y="4812"/>
                  </a:lnTo>
                  <a:lnTo>
                    <a:pt x="61087" y="0"/>
                  </a:lnTo>
                  <a:lnTo>
                    <a:pt x="900175" y="0"/>
                  </a:lnTo>
                  <a:lnTo>
                    <a:pt x="923972" y="4812"/>
                  </a:lnTo>
                  <a:lnTo>
                    <a:pt x="943387" y="17922"/>
                  </a:lnTo>
                  <a:lnTo>
                    <a:pt x="956468" y="37343"/>
                  </a:lnTo>
                  <a:lnTo>
                    <a:pt x="961262" y="61086"/>
                  </a:lnTo>
                  <a:lnTo>
                    <a:pt x="961262" y="549401"/>
                  </a:lnTo>
                  <a:lnTo>
                    <a:pt x="956468" y="573125"/>
                  </a:lnTo>
                  <a:lnTo>
                    <a:pt x="943387" y="592502"/>
                  </a:lnTo>
                  <a:lnTo>
                    <a:pt x="923972" y="605569"/>
                  </a:lnTo>
                  <a:lnTo>
                    <a:pt x="900175" y="610361"/>
                  </a:lnTo>
                  <a:lnTo>
                    <a:pt x="61087" y="610361"/>
                  </a:lnTo>
                  <a:lnTo>
                    <a:pt x="37343" y="605569"/>
                  </a:lnTo>
                  <a:lnTo>
                    <a:pt x="17922" y="592502"/>
                  </a:lnTo>
                  <a:lnTo>
                    <a:pt x="4812" y="573125"/>
                  </a:lnTo>
                  <a:lnTo>
                    <a:pt x="0" y="549401"/>
                  </a:lnTo>
                  <a:lnTo>
                    <a:pt x="0" y="61086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020316" y="4975352"/>
              <a:ext cx="2468245" cy="1169670"/>
            </a:xfrm>
            <a:custGeom>
              <a:avLst/>
              <a:gdLst/>
              <a:ahLst/>
              <a:cxnLst/>
              <a:rect l="l" t="t" r="r" b="b"/>
              <a:pathLst>
                <a:path w="2468245" h="1169670">
                  <a:moveTo>
                    <a:pt x="0" y="0"/>
                  </a:moveTo>
                  <a:lnTo>
                    <a:pt x="0" y="279527"/>
                  </a:lnTo>
                </a:path>
                <a:path w="2468245" h="1169670">
                  <a:moveTo>
                    <a:pt x="0" y="889863"/>
                  </a:moveTo>
                  <a:lnTo>
                    <a:pt x="0" y="1169403"/>
                  </a:lnTo>
                </a:path>
                <a:path w="2468245" h="1169670">
                  <a:moveTo>
                    <a:pt x="1174877" y="0"/>
                  </a:moveTo>
                  <a:lnTo>
                    <a:pt x="1174877" y="1044676"/>
                  </a:lnTo>
                  <a:lnTo>
                    <a:pt x="1225422" y="1044676"/>
                  </a:lnTo>
                  <a:lnTo>
                    <a:pt x="1225422" y="1133716"/>
                  </a:lnTo>
                </a:path>
                <a:path w="2468245" h="1169670">
                  <a:moveTo>
                    <a:pt x="2349626" y="0"/>
                  </a:moveTo>
                  <a:lnTo>
                    <a:pt x="2349626" y="704824"/>
                  </a:lnTo>
                  <a:lnTo>
                    <a:pt x="2467863" y="704824"/>
                  </a:lnTo>
                  <a:lnTo>
                    <a:pt x="2467863" y="793864"/>
                  </a:lnTo>
                </a:path>
              </a:pathLst>
            </a:custGeom>
            <a:ln w="25400">
              <a:solidFill>
                <a:srgbClr val="4674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048000" y="3787267"/>
            <a:ext cx="609599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z="1050" b="1" spc="-5" smtClean="0">
                <a:latin typeface="Calibri"/>
                <a:cs typeface="Calibri"/>
              </a:rPr>
              <a:t>Alcalde</a:t>
            </a:r>
            <a:endParaRPr sz="1050" b="1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527047" y="4352290"/>
            <a:ext cx="1093470" cy="737235"/>
            <a:chOff x="1527047" y="4352290"/>
            <a:chExt cx="1093470" cy="737235"/>
          </a:xfrm>
        </p:grpSpPr>
        <p:sp>
          <p:nvSpPr>
            <p:cNvPr id="25" name="object 25"/>
            <p:cNvSpPr/>
            <p:nvPr/>
          </p:nvSpPr>
          <p:spPr>
            <a:xfrm>
              <a:off x="1539747" y="4364990"/>
              <a:ext cx="961390" cy="610870"/>
            </a:xfrm>
            <a:custGeom>
              <a:avLst/>
              <a:gdLst/>
              <a:ahLst/>
              <a:cxnLst/>
              <a:rect l="l" t="t" r="r" b="b"/>
              <a:pathLst>
                <a:path w="961389" h="610870">
                  <a:moveTo>
                    <a:pt x="900176" y="0"/>
                  </a:moveTo>
                  <a:lnTo>
                    <a:pt x="61087" y="0"/>
                  </a:lnTo>
                  <a:lnTo>
                    <a:pt x="37290" y="4792"/>
                  </a:lnTo>
                  <a:lnTo>
                    <a:pt x="17875" y="17859"/>
                  </a:lnTo>
                  <a:lnTo>
                    <a:pt x="4794" y="37236"/>
                  </a:lnTo>
                  <a:lnTo>
                    <a:pt x="0" y="60960"/>
                  </a:lnTo>
                  <a:lnTo>
                    <a:pt x="0" y="549275"/>
                  </a:lnTo>
                  <a:lnTo>
                    <a:pt x="4794" y="573018"/>
                  </a:lnTo>
                  <a:lnTo>
                    <a:pt x="17875" y="592439"/>
                  </a:lnTo>
                  <a:lnTo>
                    <a:pt x="37290" y="605549"/>
                  </a:lnTo>
                  <a:lnTo>
                    <a:pt x="61087" y="610362"/>
                  </a:lnTo>
                  <a:lnTo>
                    <a:pt x="900176" y="610362"/>
                  </a:lnTo>
                  <a:lnTo>
                    <a:pt x="923919" y="605549"/>
                  </a:lnTo>
                  <a:lnTo>
                    <a:pt x="943340" y="592439"/>
                  </a:lnTo>
                  <a:lnTo>
                    <a:pt x="956450" y="573018"/>
                  </a:lnTo>
                  <a:lnTo>
                    <a:pt x="961263" y="549275"/>
                  </a:lnTo>
                  <a:lnTo>
                    <a:pt x="961263" y="60960"/>
                  </a:lnTo>
                  <a:lnTo>
                    <a:pt x="956450" y="37236"/>
                  </a:lnTo>
                  <a:lnTo>
                    <a:pt x="943340" y="17859"/>
                  </a:lnTo>
                  <a:lnTo>
                    <a:pt x="923919" y="4792"/>
                  </a:lnTo>
                  <a:lnTo>
                    <a:pt x="90017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539747" y="4364990"/>
              <a:ext cx="961390" cy="610870"/>
            </a:xfrm>
            <a:custGeom>
              <a:avLst/>
              <a:gdLst/>
              <a:ahLst/>
              <a:cxnLst/>
              <a:rect l="l" t="t" r="r" b="b"/>
              <a:pathLst>
                <a:path w="961389" h="610870">
                  <a:moveTo>
                    <a:pt x="0" y="60960"/>
                  </a:moveTo>
                  <a:lnTo>
                    <a:pt x="4794" y="37236"/>
                  </a:lnTo>
                  <a:lnTo>
                    <a:pt x="17875" y="17859"/>
                  </a:lnTo>
                  <a:lnTo>
                    <a:pt x="37290" y="4792"/>
                  </a:lnTo>
                  <a:lnTo>
                    <a:pt x="61087" y="0"/>
                  </a:lnTo>
                  <a:lnTo>
                    <a:pt x="900176" y="0"/>
                  </a:lnTo>
                  <a:lnTo>
                    <a:pt x="923919" y="4792"/>
                  </a:lnTo>
                  <a:lnTo>
                    <a:pt x="943340" y="17859"/>
                  </a:lnTo>
                  <a:lnTo>
                    <a:pt x="956450" y="37236"/>
                  </a:lnTo>
                  <a:lnTo>
                    <a:pt x="961263" y="60960"/>
                  </a:lnTo>
                  <a:lnTo>
                    <a:pt x="961263" y="549275"/>
                  </a:lnTo>
                  <a:lnTo>
                    <a:pt x="956450" y="573018"/>
                  </a:lnTo>
                  <a:lnTo>
                    <a:pt x="943340" y="592439"/>
                  </a:lnTo>
                  <a:lnTo>
                    <a:pt x="923919" y="605549"/>
                  </a:lnTo>
                  <a:lnTo>
                    <a:pt x="900176" y="610362"/>
                  </a:lnTo>
                  <a:lnTo>
                    <a:pt x="61087" y="610362"/>
                  </a:lnTo>
                  <a:lnTo>
                    <a:pt x="37290" y="605549"/>
                  </a:lnTo>
                  <a:lnTo>
                    <a:pt x="17875" y="592439"/>
                  </a:lnTo>
                  <a:lnTo>
                    <a:pt x="4794" y="573018"/>
                  </a:lnTo>
                  <a:lnTo>
                    <a:pt x="0" y="549275"/>
                  </a:lnTo>
                  <a:lnTo>
                    <a:pt x="0" y="6096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46554" y="4466463"/>
              <a:ext cx="961390" cy="610870"/>
            </a:xfrm>
            <a:custGeom>
              <a:avLst/>
              <a:gdLst/>
              <a:ahLst/>
              <a:cxnLst/>
              <a:rect l="l" t="t" r="r" b="b"/>
              <a:pathLst>
                <a:path w="961389" h="610870">
                  <a:moveTo>
                    <a:pt x="900176" y="0"/>
                  </a:moveTo>
                  <a:lnTo>
                    <a:pt x="61087" y="0"/>
                  </a:lnTo>
                  <a:lnTo>
                    <a:pt x="37290" y="4792"/>
                  </a:lnTo>
                  <a:lnTo>
                    <a:pt x="17875" y="17859"/>
                  </a:lnTo>
                  <a:lnTo>
                    <a:pt x="4794" y="37236"/>
                  </a:lnTo>
                  <a:lnTo>
                    <a:pt x="0" y="60960"/>
                  </a:lnTo>
                  <a:lnTo>
                    <a:pt x="0" y="549275"/>
                  </a:lnTo>
                  <a:lnTo>
                    <a:pt x="4794" y="573018"/>
                  </a:lnTo>
                  <a:lnTo>
                    <a:pt x="17875" y="592439"/>
                  </a:lnTo>
                  <a:lnTo>
                    <a:pt x="37290" y="605549"/>
                  </a:lnTo>
                  <a:lnTo>
                    <a:pt x="61087" y="610362"/>
                  </a:lnTo>
                  <a:lnTo>
                    <a:pt x="900176" y="610362"/>
                  </a:lnTo>
                  <a:lnTo>
                    <a:pt x="923899" y="605549"/>
                  </a:lnTo>
                  <a:lnTo>
                    <a:pt x="943276" y="592439"/>
                  </a:lnTo>
                  <a:lnTo>
                    <a:pt x="956343" y="573018"/>
                  </a:lnTo>
                  <a:lnTo>
                    <a:pt x="961136" y="549275"/>
                  </a:lnTo>
                  <a:lnTo>
                    <a:pt x="961136" y="60960"/>
                  </a:lnTo>
                  <a:lnTo>
                    <a:pt x="956343" y="37236"/>
                  </a:lnTo>
                  <a:lnTo>
                    <a:pt x="943276" y="17859"/>
                  </a:lnTo>
                  <a:lnTo>
                    <a:pt x="923899" y="4792"/>
                  </a:lnTo>
                  <a:lnTo>
                    <a:pt x="90017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646554" y="4466463"/>
              <a:ext cx="961390" cy="610870"/>
            </a:xfrm>
            <a:custGeom>
              <a:avLst/>
              <a:gdLst/>
              <a:ahLst/>
              <a:cxnLst/>
              <a:rect l="l" t="t" r="r" b="b"/>
              <a:pathLst>
                <a:path w="961389" h="610870">
                  <a:moveTo>
                    <a:pt x="0" y="60960"/>
                  </a:moveTo>
                  <a:lnTo>
                    <a:pt x="4794" y="37236"/>
                  </a:lnTo>
                  <a:lnTo>
                    <a:pt x="17875" y="17859"/>
                  </a:lnTo>
                  <a:lnTo>
                    <a:pt x="37290" y="4792"/>
                  </a:lnTo>
                  <a:lnTo>
                    <a:pt x="61087" y="0"/>
                  </a:lnTo>
                  <a:lnTo>
                    <a:pt x="900176" y="0"/>
                  </a:lnTo>
                  <a:lnTo>
                    <a:pt x="923899" y="4792"/>
                  </a:lnTo>
                  <a:lnTo>
                    <a:pt x="943276" y="17859"/>
                  </a:lnTo>
                  <a:lnTo>
                    <a:pt x="956343" y="37236"/>
                  </a:lnTo>
                  <a:lnTo>
                    <a:pt x="961136" y="60960"/>
                  </a:lnTo>
                  <a:lnTo>
                    <a:pt x="961136" y="549275"/>
                  </a:lnTo>
                  <a:lnTo>
                    <a:pt x="956343" y="573018"/>
                  </a:lnTo>
                  <a:lnTo>
                    <a:pt x="943276" y="592439"/>
                  </a:lnTo>
                  <a:lnTo>
                    <a:pt x="923899" y="605549"/>
                  </a:lnTo>
                  <a:lnTo>
                    <a:pt x="900176" y="610362"/>
                  </a:lnTo>
                  <a:lnTo>
                    <a:pt x="61087" y="610362"/>
                  </a:lnTo>
                  <a:lnTo>
                    <a:pt x="37290" y="605549"/>
                  </a:lnTo>
                  <a:lnTo>
                    <a:pt x="17875" y="592439"/>
                  </a:lnTo>
                  <a:lnTo>
                    <a:pt x="4794" y="573018"/>
                  </a:lnTo>
                  <a:lnTo>
                    <a:pt x="0" y="549275"/>
                  </a:lnTo>
                  <a:lnTo>
                    <a:pt x="0" y="60960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1752600" y="4719449"/>
            <a:ext cx="762000" cy="157351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indent="19685" algn="ctr">
              <a:lnSpc>
                <a:spcPts val="1000"/>
              </a:lnSpc>
              <a:spcBef>
                <a:spcPts val="200"/>
              </a:spcBef>
            </a:pPr>
            <a:r>
              <a:rPr lang="es-MX" sz="1050" b="1" smtClean="0">
                <a:latin typeface="Calibri"/>
                <a:cs typeface="Calibri"/>
              </a:rPr>
              <a:t>Secretarios</a:t>
            </a:r>
            <a:endParaRPr sz="1050" b="1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527047" y="5242178"/>
            <a:ext cx="1093470" cy="737235"/>
            <a:chOff x="1527047" y="5242178"/>
            <a:chExt cx="1093470" cy="737235"/>
          </a:xfrm>
        </p:grpSpPr>
        <p:sp>
          <p:nvSpPr>
            <p:cNvPr id="31" name="object 31"/>
            <p:cNvSpPr/>
            <p:nvPr/>
          </p:nvSpPr>
          <p:spPr>
            <a:xfrm>
              <a:off x="1539747" y="5254878"/>
              <a:ext cx="961390" cy="610870"/>
            </a:xfrm>
            <a:custGeom>
              <a:avLst/>
              <a:gdLst/>
              <a:ahLst/>
              <a:cxnLst/>
              <a:rect l="l" t="t" r="r" b="b"/>
              <a:pathLst>
                <a:path w="961389" h="610870">
                  <a:moveTo>
                    <a:pt x="900176" y="0"/>
                  </a:moveTo>
                  <a:lnTo>
                    <a:pt x="61087" y="0"/>
                  </a:lnTo>
                  <a:lnTo>
                    <a:pt x="37290" y="4792"/>
                  </a:lnTo>
                  <a:lnTo>
                    <a:pt x="17875" y="17859"/>
                  </a:lnTo>
                  <a:lnTo>
                    <a:pt x="4794" y="37236"/>
                  </a:lnTo>
                  <a:lnTo>
                    <a:pt x="0" y="60960"/>
                  </a:lnTo>
                  <a:lnTo>
                    <a:pt x="0" y="549300"/>
                  </a:lnTo>
                  <a:lnTo>
                    <a:pt x="4794" y="573056"/>
                  </a:lnTo>
                  <a:lnTo>
                    <a:pt x="17875" y="592458"/>
                  </a:lnTo>
                  <a:lnTo>
                    <a:pt x="37290" y="605539"/>
                  </a:lnTo>
                  <a:lnTo>
                    <a:pt x="61087" y="610336"/>
                  </a:lnTo>
                  <a:lnTo>
                    <a:pt x="900176" y="610336"/>
                  </a:lnTo>
                  <a:lnTo>
                    <a:pt x="923919" y="605539"/>
                  </a:lnTo>
                  <a:lnTo>
                    <a:pt x="943340" y="592458"/>
                  </a:lnTo>
                  <a:lnTo>
                    <a:pt x="956450" y="573056"/>
                  </a:lnTo>
                  <a:lnTo>
                    <a:pt x="961263" y="549300"/>
                  </a:lnTo>
                  <a:lnTo>
                    <a:pt x="961263" y="60960"/>
                  </a:lnTo>
                  <a:lnTo>
                    <a:pt x="956450" y="37236"/>
                  </a:lnTo>
                  <a:lnTo>
                    <a:pt x="943340" y="17859"/>
                  </a:lnTo>
                  <a:lnTo>
                    <a:pt x="923919" y="4792"/>
                  </a:lnTo>
                  <a:lnTo>
                    <a:pt x="90017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539747" y="5254878"/>
              <a:ext cx="961390" cy="610870"/>
            </a:xfrm>
            <a:custGeom>
              <a:avLst/>
              <a:gdLst/>
              <a:ahLst/>
              <a:cxnLst/>
              <a:rect l="l" t="t" r="r" b="b"/>
              <a:pathLst>
                <a:path w="961389" h="610870">
                  <a:moveTo>
                    <a:pt x="0" y="60960"/>
                  </a:moveTo>
                  <a:lnTo>
                    <a:pt x="4794" y="37236"/>
                  </a:lnTo>
                  <a:lnTo>
                    <a:pt x="17875" y="17859"/>
                  </a:lnTo>
                  <a:lnTo>
                    <a:pt x="37290" y="4792"/>
                  </a:lnTo>
                  <a:lnTo>
                    <a:pt x="61087" y="0"/>
                  </a:lnTo>
                  <a:lnTo>
                    <a:pt x="900176" y="0"/>
                  </a:lnTo>
                  <a:lnTo>
                    <a:pt x="923919" y="4792"/>
                  </a:lnTo>
                  <a:lnTo>
                    <a:pt x="943340" y="17859"/>
                  </a:lnTo>
                  <a:lnTo>
                    <a:pt x="956450" y="37236"/>
                  </a:lnTo>
                  <a:lnTo>
                    <a:pt x="961263" y="60960"/>
                  </a:lnTo>
                  <a:lnTo>
                    <a:pt x="961263" y="549300"/>
                  </a:lnTo>
                  <a:lnTo>
                    <a:pt x="956450" y="573056"/>
                  </a:lnTo>
                  <a:lnTo>
                    <a:pt x="943340" y="592458"/>
                  </a:lnTo>
                  <a:lnTo>
                    <a:pt x="923919" y="605539"/>
                  </a:lnTo>
                  <a:lnTo>
                    <a:pt x="900176" y="610336"/>
                  </a:lnTo>
                  <a:lnTo>
                    <a:pt x="61087" y="610336"/>
                  </a:lnTo>
                  <a:lnTo>
                    <a:pt x="37290" y="605539"/>
                  </a:lnTo>
                  <a:lnTo>
                    <a:pt x="17875" y="592458"/>
                  </a:lnTo>
                  <a:lnTo>
                    <a:pt x="4794" y="573056"/>
                  </a:lnTo>
                  <a:lnTo>
                    <a:pt x="0" y="549300"/>
                  </a:lnTo>
                  <a:lnTo>
                    <a:pt x="0" y="6096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646554" y="5356351"/>
              <a:ext cx="961390" cy="610870"/>
            </a:xfrm>
            <a:custGeom>
              <a:avLst/>
              <a:gdLst/>
              <a:ahLst/>
              <a:cxnLst/>
              <a:rect l="l" t="t" r="r" b="b"/>
              <a:pathLst>
                <a:path w="961389" h="610870">
                  <a:moveTo>
                    <a:pt x="900176" y="0"/>
                  </a:moveTo>
                  <a:lnTo>
                    <a:pt x="61087" y="0"/>
                  </a:lnTo>
                  <a:lnTo>
                    <a:pt x="37290" y="4792"/>
                  </a:lnTo>
                  <a:lnTo>
                    <a:pt x="17875" y="17859"/>
                  </a:lnTo>
                  <a:lnTo>
                    <a:pt x="4794" y="37236"/>
                  </a:lnTo>
                  <a:lnTo>
                    <a:pt x="0" y="60960"/>
                  </a:lnTo>
                  <a:lnTo>
                    <a:pt x="0" y="549287"/>
                  </a:lnTo>
                  <a:lnTo>
                    <a:pt x="4794" y="573042"/>
                  </a:lnTo>
                  <a:lnTo>
                    <a:pt x="17875" y="592439"/>
                  </a:lnTo>
                  <a:lnTo>
                    <a:pt x="37290" y="605516"/>
                  </a:lnTo>
                  <a:lnTo>
                    <a:pt x="61087" y="610311"/>
                  </a:lnTo>
                  <a:lnTo>
                    <a:pt x="900176" y="610311"/>
                  </a:lnTo>
                  <a:lnTo>
                    <a:pt x="923899" y="605516"/>
                  </a:lnTo>
                  <a:lnTo>
                    <a:pt x="943276" y="592439"/>
                  </a:lnTo>
                  <a:lnTo>
                    <a:pt x="956343" y="573042"/>
                  </a:lnTo>
                  <a:lnTo>
                    <a:pt x="961136" y="549287"/>
                  </a:lnTo>
                  <a:lnTo>
                    <a:pt x="961136" y="60960"/>
                  </a:lnTo>
                  <a:lnTo>
                    <a:pt x="956343" y="37236"/>
                  </a:lnTo>
                  <a:lnTo>
                    <a:pt x="943276" y="17859"/>
                  </a:lnTo>
                  <a:lnTo>
                    <a:pt x="923899" y="4792"/>
                  </a:lnTo>
                  <a:lnTo>
                    <a:pt x="90017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646554" y="5356351"/>
              <a:ext cx="961390" cy="610870"/>
            </a:xfrm>
            <a:custGeom>
              <a:avLst/>
              <a:gdLst/>
              <a:ahLst/>
              <a:cxnLst/>
              <a:rect l="l" t="t" r="r" b="b"/>
              <a:pathLst>
                <a:path w="961389" h="610870">
                  <a:moveTo>
                    <a:pt x="0" y="60960"/>
                  </a:moveTo>
                  <a:lnTo>
                    <a:pt x="4794" y="37236"/>
                  </a:lnTo>
                  <a:lnTo>
                    <a:pt x="17875" y="17859"/>
                  </a:lnTo>
                  <a:lnTo>
                    <a:pt x="37290" y="4792"/>
                  </a:lnTo>
                  <a:lnTo>
                    <a:pt x="61087" y="0"/>
                  </a:lnTo>
                  <a:lnTo>
                    <a:pt x="900176" y="0"/>
                  </a:lnTo>
                  <a:lnTo>
                    <a:pt x="923899" y="4792"/>
                  </a:lnTo>
                  <a:lnTo>
                    <a:pt x="943276" y="17859"/>
                  </a:lnTo>
                  <a:lnTo>
                    <a:pt x="956343" y="37236"/>
                  </a:lnTo>
                  <a:lnTo>
                    <a:pt x="961136" y="60960"/>
                  </a:lnTo>
                  <a:lnTo>
                    <a:pt x="961136" y="549287"/>
                  </a:lnTo>
                  <a:lnTo>
                    <a:pt x="956343" y="573042"/>
                  </a:lnTo>
                  <a:lnTo>
                    <a:pt x="943276" y="592439"/>
                  </a:lnTo>
                  <a:lnTo>
                    <a:pt x="923899" y="605516"/>
                  </a:lnTo>
                  <a:lnTo>
                    <a:pt x="900176" y="610311"/>
                  </a:lnTo>
                  <a:lnTo>
                    <a:pt x="61087" y="610311"/>
                  </a:lnTo>
                  <a:lnTo>
                    <a:pt x="37290" y="605516"/>
                  </a:lnTo>
                  <a:lnTo>
                    <a:pt x="17875" y="592439"/>
                  </a:lnTo>
                  <a:lnTo>
                    <a:pt x="4794" y="573042"/>
                  </a:lnTo>
                  <a:lnTo>
                    <a:pt x="0" y="549287"/>
                  </a:lnTo>
                  <a:lnTo>
                    <a:pt x="0" y="60960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1874011" y="5504789"/>
            <a:ext cx="506095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9685" marR="5080" indent="-7620">
              <a:lnSpc>
                <a:spcPts val="1000"/>
              </a:lnSpc>
              <a:spcBef>
                <a:spcPts val="200"/>
              </a:spcBef>
            </a:pPr>
            <a:r>
              <a:rPr sz="900" spc="-5" dirty="0" err="1">
                <a:latin typeface="Calibri"/>
                <a:cs typeface="Calibri"/>
              </a:rPr>
              <a:t>Di</a:t>
            </a:r>
            <a:r>
              <a:rPr sz="900" dirty="0" err="1">
                <a:latin typeface="Calibri"/>
                <a:cs typeface="Calibri"/>
              </a:rPr>
              <a:t>r</a:t>
            </a:r>
            <a:r>
              <a:rPr sz="900" spc="-10" dirty="0" err="1">
                <a:latin typeface="Calibri"/>
                <a:cs typeface="Calibri"/>
              </a:rPr>
              <a:t>e</a:t>
            </a:r>
            <a:r>
              <a:rPr sz="900" dirty="0" err="1">
                <a:latin typeface="Calibri"/>
                <a:cs typeface="Calibri"/>
              </a:rPr>
              <a:t>ctor</a:t>
            </a:r>
            <a:r>
              <a:rPr sz="900" spc="-10" dirty="0" err="1">
                <a:latin typeface="Calibri"/>
                <a:cs typeface="Calibri"/>
              </a:rPr>
              <a:t>e</a:t>
            </a:r>
            <a:r>
              <a:rPr sz="900" dirty="0" err="1">
                <a:latin typeface="Calibri"/>
                <a:cs typeface="Calibri"/>
              </a:rPr>
              <a:t>s</a:t>
            </a:r>
            <a:r>
              <a:rPr sz="900" dirty="0">
                <a:latin typeface="Calibri"/>
                <a:cs typeface="Calibri"/>
              </a:rPr>
              <a:t>  </a:t>
            </a:r>
            <a:r>
              <a:rPr sz="900" spc="-5" dirty="0" err="1">
                <a:latin typeface="Calibri"/>
                <a:cs typeface="Calibri"/>
              </a:rPr>
              <a:t>Gene</a:t>
            </a:r>
            <a:r>
              <a:rPr sz="900" dirty="0" err="1">
                <a:latin typeface="Calibri"/>
                <a:cs typeface="Calibri"/>
              </a:rPr>
              <a:t>ra</a:t>
            </a:r>
            <a:r>
              <a:rPr sz="900" spc="-5" dirty="0" err="1">
                <a:latin typeface="Calibri"/>
                <a:cs typeface="Calibri"/>
              </a:rPr>
              <a:t>le</a:t>
            </a:r>
            <a:r>
              <a:rPr sz="900" dirty="0" err="1">
                <a:latin typeface="Calibri"/>
                <a:cs typeface="Calibri"/>
              </a:rPr>
              <a:t>s</a:t>
            </a:r>
            <a:endParaRPr sz="900" dirty="0">
              <a:latin typeface="Calibri"/>
              <a:cs typeface="Calibri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1527047" y="6132055"/>
            <a:ext cx="1093470" cy="737235"/>
            <a:chOff x="1527047" y="6132055"/>
            <a:chExt cx="1093470" cy="737235"/>
          </a:xfrm>
        </p:grpSpPr>
        <p:sp>
          <p:nvSpPr>
            <p:cNvPr id="37" name="object 37"/>
            <p:cNvSpPr/>
            <p:nvPr/>
          </p:nvSpPr>
          <p:spPr>
            <a:xfrm>
              <a:off x="1539747" y="6144755"/>
              <a:ext cx="961390" cy="610870"/>
            </a:xfrm>
            <a:custGeom>
              <a:avLst/>
              <a:gdLst/>
              <a:ahLst/>
              <a:cxnLst/>
              <a:rect l="l" t="t" r="r" b="b"/>
              <a:pathLst>
                <a:path w="961389" h="610870">
                  <a:moveTo>
                    <a:pt x="900176" y="0"/>
                  </a:moveTo>
                  <a:lnTo>
                    <a:pt x="61087" y="0"/>
                  </a:lnTo>
                  <a:lnTo>
                    <a:pt x="37290" y="4797"/>
                  </a:lnTo>
                  <a:lnTo>
                    <a:pt x="17875" y="17878"/>
                  </a:lnTo>
                  <a:lnTo>
                    <a:pt x="4794" y="37279"/>
                  </a:lnTo>
                  <a:lnTo>
                    <a:pt x="0" y="61036"/>
                  </a:lnTo>
                  <a:lnTo>
                    <a:pt x="0" y="549325"/>
                  </a:lnTo>
                  <a:lnTo>
                    <a:pt x="4794" y="573081"/>
                  </a:lnTo>
                  <a:lnTo>
                    <a:pt x="17875" y="592482"/>
                  </a:lnTo>
                  <a:lnTo>
                    <a:pt x="37290" y="605562"/>
                  </a:lnTo>
                  <a:lnTo>
                    <a:pt x="61087" y="610359"/>
                  </a:lnTo>
                  <a:lnTo>
                    <a:pt x="900176" y="610359"/>
                  </a:lnTo>
                  <a:lnTo>
                    <a:pt x="923919" y="605562"/>
                  </a:lnTo>
                  <a:lnTo>
                    <a:pt x="943340" y="592482"/>
                  </a:lnTo>
                  <a:lnTo>
                    <a:pt x="956450" y="573081"/>
                  </a:lnTo>
                  <a:lnTo>
                    <a:pt x="961263" y="549325"/>
                  </a:lnTo>
                  <a:lnTo>
                    <a:pt x="961263" y="61036"/>
                  </a:lnTo>
                  <a:lnTo>
                    <a:pt x="956450" y="37279"/>
                  </a:lnTo>
                  <a:lnTo>
                    <a:pt x="943340" y="17878"/>
                  </a:lnTo>
                  <a:lnTo>
                    <a:pt x="923919" y="4797"/>
                  </a:lnTo>
                  <a:lnTo>
                    <a:pt x="90017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539747" y="6144755"/>
              <a:ext cx="961390" cy="610870"/>
            </a:xfrm>
            <a:custGeom>
              <a:avLst/>
              <a:gdLst/>
              <a:ahLst/>
              <a:cxnLst/>
              <a:rect l="l" t="t" r="r" b="b"/>
              <a:pathLst>
                <a:path w="961389" h="610870">
                  <a:moveTo>
                    <a:pt x="0" y="61036"/>
                  </a:moveTo>
                  <a:lnTo>
                    <a:pt x="4794" y="37279"/>
                  </a:lnTo>
                  <a:lnTo>
                    <a:pt x="17875" y="17878"/>
                  </a:lnTo>
                  <a:lnTo>
                    <a:pt x="37290" y="4797"/>
                  </a:lnTo>
                  <a:lnTo>
                    <a:pt x="61087" y="0"/>
                  </a:lnTo>
                  <a:lnTo>
                    <a:pt x="900176" y="0"/>
                  </a:lnTo>
                  <a:lnTo>
                    <a:pt x="923919" y="4797"/>
                  </a:lnTo>
                  <a:lnTo>
                    <a:pt x="943340" y="17878"/>
                  </a:lnTo>
                  <a:lnTo>
                    <a:pt x="956450" y="37279"/>
                  </a:lnTo>
                  <a:lnTo>
                    <a:pt x="961263" y="61036"/>
                  </a:lnTo>
                  <a:lnTo>
                    <a:pt x="961263" y="549325"/>
                  </a:lnTo>
                  <a:lnTo>
                    <a:pt x="956450" y="573081"/>
                  </a:lnTo>
                  <a:lnTo>
                    <a:pt x="943340" y="592482"/>
                  </a:lnTo>
                  <a:lnTo>
                    <a:pt x="923919" y="605562"/>
                  </a:lnTo>
                  <a:lnTo>
                    <a:pt x="900176" y="610359"/>
                  </a:lnTo>
                  <a:lnTo>
                    <a:pt x="61087" y="610359"/>
                  </a:lnTo>
                  <a:lnTo>
                    <a:pt x="37290" y="605562"/>
                  </a:lnTo>
                  <a:lnTo>
                    <a:pt x="17875" y="592482"/>
                  </a:lnTo>
                  <a:lnTo>
                    <a:pt x="4794" y="573081"/>
                  </a:lnTo>
                  <a:lnTo>
                    <a:pt x="0" y="549325"/>
                  </a:lnTo>
                  <a:lnTo>
                    <a:pt x="0" y="61036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646554" y="6246215"/>
              <a:ext cx="961390" cy="610870"/>
            </a:xfrm>
            <a:custGeom>
              <a:avLst/>
              <a:gdLst/>
              <a:ahLst/>
              <a:cxnLst/>
              <a:rect l="l" t="t" r="r" b="b"/>
              <a:pathLst>
                <a:path w="961389" h="610870">
                  <a:moveTo>
                    <a:pt x="900176" y="0"/>
                  </a:moveTo>
                  <a:lnTo>
                    <a:pt x="61087" y="0"/>
                  </a:lnTo>
                  <a:lnTo>
                    <a:pt x="37290" y="4797"/>
                  </a:lnTo>
                  <a:lnTo>
                    <a:pt x="17875" y="17878"/>
                  </a:lnTo>
                  <a:lnTo>
                    <a:pt x="4794" y="37279"/>
                  </a:lnTo>
                  <a:lnTo>
                    <a:pt x="0" y="61036"/>
                  </a:lnTo>
                  <a:lnTo>
                    <a:pt x="0" y="549321"/>
                  </a:lnTo>
                  <a:lnTo>
                    <a:pt x="4794" y="573080"/>
                  </a:lnTo>
                  <a:lnTo>
                    <a:pt x="17875" y="592481"/>
                  </a:lnTo>
                  <a:lnTo>
                    <a:pt x="37290" y="605561"/>
                  </a:lnTo>
                  <a:lnTo>
                    <a:pt x="61087" y="610358"/>
                  </a:lnTo>
                  <a:lnTo>
                    <a:pt x="900176" y="610358"/>
                  </a:lnTo>
                  <a:lnTo>
                    <a:pt x="923899" y="605561"/>
                  </a:lnTo>
                  <a:lnTo>
                    <a:pt x="943276" y="592481"/>
                  </a:lnTo>
                  <a:lnTo>
                    <a:pt x="956343" y="573080"/>
                  </a:lnTo>
                  <a:lnTo>
                    <a:pt x="961136" y="549321"/>
                  </a:lnTo>
                  <a:lnTo>
                    <a:pt x="961136" y="61036"/>
                  </a:lnTo>
                  <a:lnTo>
                    <a:pt x="956343" y="37279"/>
                  </a:lnTo>
                  <a:lnTo>
                    <a:pt x="943276" y="17878"/>
                  </a:lnTo>
                  <a:lnTo>
                    <a:pt x="923899" y="4797"/>
                  </a:lnTo>
                  <a:lnTo>
                    <a:pt x="90017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646554" y="6246215"/>
              <a:ext cx="961390" cy="610870"/>
            </a:xfrm>
            <a:custGeom>
              <a:avLst/>
              <a:gdLst/>
              <a:ahLst/>
              <a:cxnLst/>
              <a:rect l="l" t="t" r="r" b="b"/>
              <a:pathLst>
                <a:path w="961389" h="610870">
                  <a:moveTo>
                    <a:pt x="0" y="61036"/>
                  </a:moveTo>
                  <a:lnTo>
                    <a:pt x="4794" y="37279"/>
                  </a:lnTo>
                  <a:lnTo>
                    <a:pt x="17875" y="17878"/>
                  </a:lnTo>
                  <a:lnTo>
                    <a:pt x="37290" y="4797"/>
                  </a:lnTo>
                  <a:lnTo>
                    <a:pt x="61087" y="0"/>
                  </a:lnTo>
                  <a:lnTo>
                    <a:pt x="900176" y="0"/>
                  </a:lnTo>
                  <a:lnTo>
                    <a:pt x="923899" y="4797"/>
                  </a:lnTo>
                  <a:lnTo>
                    <a:pt x="943276" y="17878"/>
                  </a:lnTo>
                  <a:lnTo>
                    <a:pt x="956343" y="37279"/>
                  </a:lnTo>
                  <a:lnTo>
                    <a:pt x="961136" y="61036"/>
                  </a:lnTo>
                  <a:lnTo>
                    <a:pt x="961136" y="549321"/>
                  </a:lnTo>
                  <a:lnTo>
                    <a:pt x="956343" y="573080"/>
                  </a:lnTo>
                  <a:lnTo>
                    <a:pt x="943276" y="592481"/>
                  </a:lnTo>
                  <a:lnTo>
                    <a:pt x="923899" y="605561"/>
                  </a:lnTo>
                  <a:lnTo>
                    <a:pt x="900176" y="610358"/>
                  </a:lnTo>
                  <a:lnTo>
                    <a:pt x="61087" y="610358"/>
                  </a:lnTo>
                  <a:lnTo>
                    <a:pt x="37290" y="605561"/>
                  </a:lnTo>
                  <a:lnTo>
                    <a:pt x="17875" y="592481"/>
                  </a:lnTo>
                  <a:lnTo>
                    <a:pt x="4794" y="573080"/>
                  </a:lnTo>
                  <a:lnTo>
                    <a:pt x="0" y="549321"/>
                  </a:lnTo>
                  <a:lnTo>
                    <a:pt x="0" y="61036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1730755" y="6332016"/>
            <a:ext cx="793115" cy="41465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065" marR="5080" indent="635" algn="ctr">
              <a:lnSpc>
                <a:spcPct val="91800"/>
              </a:lnSpc>
              <a:spcBef>
                <a:spcPts val="185"/>
              </a:spcBef>
            </a:pPr>
            <a:r>
              <a:rPr sz="900" spc="-5">
                <a:latin typeface="Calibri"/>
                <a:cs typeface="Calibri"/>
              </a:rPr>
              <a:t>Jefes de </a:t>
            </a:r>
            <a:r>
              <a:rPr sz="900">
                <a:latin typeface="Calibri"/>
                <a:cs typeface="Calibri"/>
              </a:rPr>
              <a:t> </a:t>
            </a:r>
            <a:r>
              <a:rPr sz="900" spc="-5">
                <a:latin typeface="Calibri"/>
                <a:cs typeface="Calibri"/>
              </a:rPr>
              <a:t>D</a:t>
            </a:r>
            <a:r>
              <a:rPr sz="900" spc="-10">
                <a:latin typeface="Calibri"/>
                <a:cs typeface="Calibri"/>
              </a:rPr>
              <a:t>e</a:t>
            </a:r>
            <a:r>
              <a:rPr sz="900" spc="-5">
                <a:latin typeface="Calibri"/>
                <a:cs typeface="Calibri"/>
              </a:rPr>
              <a:t>p</a:t>
            </a:r>
            <a:r>
              <a:rPr sz="900">
                <a:latin typeface="Calibri"/>
                <a:cs typeface="Calibri"/>
              </a:rPr>
              <a:t>ar</a:t>
            </a:r>
            <a:r>
              <a:rPr sz="900" spc="-5">
                <a:latin typeface="Calibri"/>
                <a:cs typeface="Calibri"/>
              </a:rPr>
              <a:t>t</a:t>
            </a:r>
            <a:r>
              <a:rPr sz="900">
                <a:latin typeface="Calibri"/>
                <a:cs typeface="Calibri"/>
              </a:rPr>
              <a:t>ame</a:t>
            </a:r>
            <a:r>
              <a:rPr sz="900" spc="-10">
                <a:latin typeface="Calibri"/>
                <a:cs typeface="Calibri"/>
              </a:rPr>
              <a:t>n</a:t>
            </a:r>
            <a:r>
              <a:rPr sz="900">
                <a:latin typeface="Calibri"/>
                <a:cs typeface="Calibri"/>
              </a:rPr>
              <a:t>to</a:t>
            </a:r>
            <a:r>
              <a:rPr sz="900" spc="15">
                <a:latin typeface="Calibri"/>
                <a:cs typeface="Calibri"/>
              </a:rPr>
              <a:t> </a:t>
            </a:r>
            <a:r>
              <a:rPr sz="900">
                <a:latin typeface="Calibri"/>
                <a:cs typeface="Calibri"/>
              </a:rPr>
              <a:t>o  </a:t>
            </a:r>
            <a:r>
              <a:rPr sz="900" spc="-5">
                <a:latin typeface="Calibri"/>
                <a:cs typeface="Calibri"/>
              </a:rPr>
              <a:t>Área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2701798" y="4352290"/>
            <a:ext cx="1093470" cy="737235"/>
            <a:chOff x="2701798" y="4352290"/>
            <a:chExt cx="1093470" cy="737235"/>
          </a:xfrm>
        </p:grpSpPr>
        <p:sp>
          <p:nvSpPr>
            <p:cNvPr id="43" name="object 43"/>
            <p:cNvSpPr/>
            <p:nvPr/>
          </p:nvSpPr>
          <p:spPr>
            <a:xfrm>
              <a:off x="2714498" y="4364990"/>
              <a:ext cx="961390" cy="610870"/>
            </a:xfrm>
            <a:custGeom>
              <a:avLst/>
              <a:gdLst/>
              <a:ahLst/>
              <a:cxnLst/>
              <a:rect l="l" t="t" r="r" b="b"/>
              <a:pathLst>
                <a:path w="961389" h="610870">
                  <a:moveTo>
                    <a:pt x="900176" y="0"/>
                  </a:moveTo>
                  <a:lnTo>
                    <a:pt x="61087" y="0"/>
                  </a:lnTo>
                  <a:lnTo>
                    <a:pt x="37343" y="4792"/>
                  </a:lnTo>
                  <a:lnTo>
                    <a:pt x="17922" y="17859"/>
                  </a:lnTo>
                  <a:lnTo>
                    <a:pt x="4812" y="37236"/>
                  </a:lnTo>
                  <a:lnTo>
                    <a:pt x="0" y="60960"/>
                  </a:lnTo>
                  <a:lnTo>
                    <a:pt x="0" y="549275"/>
                  </a:lnTo>
                  <a:lnTo>
                    <a:pt x="4812" y="573018"/>
                  </a:lnTo>
                  <a:lnTo>
                    <a:pt x="17922" y="592439"/>
                  </a:lnTo>
                  <a:lnTo>
                    <a:pt x="37343" y="605549"/>
                  </a:lnTo>
                  <a:lnTo>
                    <a:pt x="61087" y="610362"/>
                  </a:lnTo>
                  <a:lnTo>
                    <a:pt x="900176" y="610362"/>
                  </a:lnTo>
                  <a:lnTo>
                    <a:pt x="923972" y="605549"/>
                  </a:lnTo>
                  <a:lnTo>
                    <a:pt x="943387" y="592439"/>
                  </a:lnTo>
                  <a:lnTo>
                    <a:pt x="956468" y="573018"/>
                  </a:lnTo>
                  <a:lnTo>
                    <a:pt x="961263" y="549275"/>
                  </a:lnTo>
                  <a:lnTo>
                    <a:pt x="961263" y="60960"/>
                  </a:lnTo>
                  <a:lnTo>
                    <a:pt x="956468" y="37236"/>
                  </a:lnTo>
                  <a:lnTo>
                    <a:pt x="943387" y="17859"/>
                  </a:lnTo>
                  <a:lnTo>
                    <a:pt x="923972" y="4792"/>
                  </a:lnTo>
                  <a:lnTo>
                    <a:pt x="90017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714498" y="4364990"/>
              <a:ext cx="961390" cy="610870"/>
            </a:xfrm>
            <a:custGeom>
              <a:avLst/>
              <a:gdLst/>
              <a:ahLst/>
              <a:cxnLst/>
              <a:rect l="l" t="t" r="r" b="b"/>
              <a:pathLst>
                <a:path w="961389" h="610870">
                  <a:moveTo>
                    <a:pt x="0" y="60960"/>
                  </a:moveTo>
                  <a:lnTo>
                    <a:pt x="4812" y="37236"/>
                  </a:lnTo>
                  <a:lnTo>
                    <a:pt x="17922" y="17859"/>
                  </a:lnTo>
                  <a:lnTo>
                    <a:pt x="37343" y="4792"/>
                  </a:lnTo>
                  <a:lnTo>
                    <a:pt x="61087" y="0"/>
                  </a:lnTo>
                  <a:lnTo>
                    <a:pt x="900176" y="0"/>
                  </a:lnTo>
                  <a:lnTo>
                    <a:pt x="923972" y="4792"/>
                  </a:lnTo>
                  <a:lnTo>
                    <a:pt x="943387" y="17859"/>
                  </a:lnTo>
                  <a:lnTo>
                    <a:pt x="956468" y="37236"/>
                  </a:lnTo>
                  <a:lnTo>
                    <a:pt x="961263" y="60960"/>
                  </a:lnTo>
                  <a:lnTo>
                    <a:pt x="961263" y="549275"/>
                  </a:lnTo>
                  <a:lnTo>
                    <a:pt x="956468" y="573018"/>
                  </a:lnTo>
                  <a:lnTo>
                    <a:pt x="943387" y="592439"/>
                  </a:lnTo>
                  <a:lnTo>
                    <a:pt x="923972" y="605549"/>
                  </a:lnTo>
                  <a:lnTo>
                    <a:pt x="900176" y="610362"/>
                  </a:lnTo>
                  <a:lnTo>
                    <a:pt x="61087" y="610362"/>
                  </a:lnTo>
                  <a:lnTo>
                    <a:pt x="37343" y="605549"/>
                  </a:lnTo>
                  <a:lnTo>
                    <a:pt x="17922" y="592439"/>
                  </a:lnTo>
                  <a:lnTo>
                    <a:pt x="4812" y="573018"/>
                  </a:lnTo>
                  <a:lnTo>
                    <a:pt x="0" y="549275"/>
                  </a:lnTo>
                  <a:lnTo>
                    <a:pt x="0" y="6096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821305" y="4466463"/>
              <a:ext cx="961390" cy="610870"/>
            </a:xfrm>
            <a:custGeom>
              <a:avLst/>
              <a:gdLst/>
              <a:ahLst/>
              <a:cxnLst/>
              <a:rect l="l" t="t" r="r" b="b"/>
              <a:pathLst>
                <a:path w="961389" h="610870">
                  <a:moveTo>
                    <a:pt x="900175" y="0"/>
                  </a:moveTo>
                  <a:lnTo>
                    <a:pt x="61087" y="0"/>
                  </a:lnTo>
                  <a:lnTo>
                    <a:pt x="37343" y="4792"/>
                  </a:lnTo>
                  <a:lnTo>
                    <a:pt x="17922" y="17859"/>
                  </a:lnTo>
                  <a:lnTo>
                    <a:pt x="4812" y="37236"/>
                  </a:lnTo>
                  <a:lnTo>
                    <a:pt x="0" y="60960"/>
                  </a:lnTo>
                  <a:lnTo>
                    <a:pt x="0" y="549275"/>
                  </a:lnTo>
                  <a:lnTo>
                    <a:pt x="4812" y="573018"/>
                  </a:lnTo>
                  <a:lnTo>
                    <a:pt x="17922" y="592439"/>
                  </a:lnTo>
                  <a:lnTo>
                    <a:pt x="37343" y="605549"/>
                  </a:lnTo>
                  <a:lnTo>
                    <a:pt x="61087" y="610362"/>
                  </a:lnTo>
                  <a:lnTo>
                    <a:pt x="900175" y="610362"/>
                  </a:lnTo>
                  <a:lnTo>
                    <a:pt x="923972" y="605549"/>
                  </a:lnTo>
                  <a:lnTo>
                    <a:pt x="943387" y="592439"/>
                  </a:lnTo>
                  <a:lnTo>
                    <a:pt x="956468" y="573018"/>
                  </a:lnTo>
                  <a:lnTo>
                    <a:pt x="961262" y="549275"/>
                  </a:lnTo>
                  <a:lnTo>
                    <a:pt x="961262" y="60960"/>
                  </a:lnTo>
                  <a:lnTo>
                    <a:pt x="956468" y="37236"/>
                  </a:lnTo>
                  <a:lnTo>
                    <a:pt x="943387" y="17859"/>
                  </a:lnTo>
                  <a:lnTo>
                    <a:pt x="923972" y="4792"/>
                  </a:lnTo>
                  <a:lnTo>
                    <a:pt x="900175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821305" y="4466463"/>
              <a:ext cx="961390" cy="610870"/>
            </a:xfrm>
            <a:custGeom>
              <a:avLst/>
              <a:gdLst/>
              <a:ahLst/>
              <a:cxnLst/>
              <a:rect l="l" t="t" r="r" b="b"/>
              <a:pathLst>
                <a:path w="961389" h="610870">
                  <a:moveTo>
                    <a:pt x="0" y="60960"/>
                  </a:moveTo>
                  <a:lnTo>
                    <a:pt x="4812" y="37236"/>
                  </a:lnTo>
                  <a:lnTo>
                    <a:pt x="17922" y="17859"/>
                  </a:lnTo>
                  <a:lnTo>
                    <a:pt x="37343" y="4792"/>
                  </a:lnTo>
                  <a:lnTo>
                    <a:pt x="61087" y="0"/>
                  </a:lnTo>
                  <a:lnTo>
                    <a:pt x="900175" y="0"/>
                  </a:lnTo>
                  <a:lnTo>
                    <a:pt x="923972" y="4792"/>
                  </a:lnTo>
                  <a:lnTo>
                    <a:pt x="943387" y="17859"/>
                  </a:lnTo>
                  <a:lnTo>
                    <a:pt x="956468" y="37236"/>
                  </a:lnTo>
                  <a:lnTo>
                    <a:pt x="961262" y="60960"/>
                  </a:lnTo>
                  <a:lnTo>
                    <a:pt x="961262" y="549275"/>
                  </a:lnTo>
                  <a:lnTo>
                    <a:pt x="956468" y="573018"/>
                  </a:lnTo>
                  <a:lnTo>
                    <a:pt x="943387" y="592439"/>
                  </a:lnTo>
                  <a:lnTo>
                    <a:pt x="923972" y="605549"/>
                  </a:lnTo>
                  <a:lnTo>
                    <a:pt x="900175" y="610362"/>
                  </a:lnTo>
                  <a:lnTo>
                    <a:pt x="61087" y="610362"/>
                  </a:lnTo>
                  <a:lnTo>
                    <a:pt x="37343" y="605549"/>
                  </a:lnTo>
                  <a:lnTo>
                    <a:pt x="17922" y="592439"/>
                  </a:lnTo>
                  <a:lnTo>
                    <a:pt x="4812" y="573018"/>
                  </a:lnTo>
                  <a:lnTo>
                    <a:pt x="0" y="549275"/>
                  </a:lnTo>
                  <a:lnTo>
                    <a:pt x="0" y="60960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2899410" y="4648827"/>
            <a:ext cx="805815" cy="172996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 algn="ctr">
              <a:lnSpc>
                <a:spcPct val="91700"/>
              </a:lnSpc>
              <a:spcBef>
                <a:spcPts val="190"/>
              </a:spcBef>
            </a:pPr>
            <a:r>
              <a:rPr lang="es-MX" sz="1050" b="1" spc="-5" smtClean="0">
                <a:latin typeface="Calibri"/>
                <a:cs typeface="Calibri"/>
              </a:rPr>
              <a:t>Síndicas</a:t>
            </a:r>
            <a:endParaRPr sz="900" b="1">
              <a:latin typeface="Calibri"/>
              <a:cs typeface="Calibri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2752344" y="6096368"/>
            <a:ext cx="1093470" cy="737235"/>
            <a:chOff x="2752344" y="6096368"/>
            <a:chExt cx="1093470" cy="737235"/>
          </a:xfrm>
        </p:grpSpPr>
        <p:sp>
          <p:nvSpPr>
            <p:cNvPr id="49" name="object 49"/>
            <p:cNvSpPr/>
            <p:nvPr/>
          </p:nvSpPr>
          <p:spPr>
            <a:xfrm>
              <a:off x="2765044" y="6109068"/>
              <a:ext cx="961390" cy="610870"/>
            </a:xfrm>
            <a:custGeom>
              <a:avLst/>
              <a:gdLst/>
              <a:ahLst/>
              <a:cxnLst/>
              <a:rect l="l" t="t" r="r" b="b"/>
              <a:pathLst>
                <a:path w="961389" h="610870">
                  <a:moveTo>
                    <a:pt x="900176" y="0"/>
                  </a:moveTo>
                  <a:lnTo>
                    <a:pt x="61087" y="0"/>
                  </a:lnTo>
                  <a:lnTo>
                    <a:pt x="37343" y="4797"/>
                  </a:lnTo>
                  <a:lnTo>
                    <a:pt x="17922" y="17878"/>
                  </a:lnTo>
                  <a:lnTo>
                    <a:pt x="4812" y="37279"/>
                  </a:lnTo>
                  <a:lnTo>
                    <a:pt x="0" y="61036"/>
                  </a:lnTo>
                  <a:lnTo>
                    <a:pt x="0" y="549325"/>
                  </a:lnTo>
                  <a:lnTo>
                    <a:pt x="4812" y="573082"/>
                  </a:lnTo>
                  <a:lnTo>
                    <a:pt x="17922" y="592483"/>
                  </a:lnTo>
                  <a:lnTo>
                    <a:pt x="37343" y="605564"/>
                  </a:lnTo>
                  <a:lnTo>
                    <a:pt x="61087" y="610362"/>
                  </a:lnTo>
                  <a:lnTo>
                    <a:pt x="900176" y="610362"/>
                  </a:lnTo>
                  <a:lnTo>
                    <a:pt x="923972" y="605564"/>
                  </a:lnTo>
                  <a:lnTo>
                    <a:pt x="943387" y="592483"/>
                  </a:lnTo>
                  <a:lnTo>
                    <a:pt x="956468" y="573082"/>
                  </a:lnTo>
                  <a:lnTo>
                    <a:pt x="961263" y="549325"/>
                  </a:lnTo>
                  <a:lnTo>
                    <a:pt x="961263" y="61036"/>
                  </a:lnTo>
                  <a:lnTo>
                    <a:pt x="956468" y="37279"/>
                  </a:lnTo>
                  <a:lnTo>
                    <a:pt x="943387" y="17878"/>
                  </a:lnTo>
                  <a:lnTo>
                    <a:pt x="923972" y="4797"/>
                  </a:lnTo>
                  <a:lnTo>
                    <a:pt x="90017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765044" y="6109068"/>
              <a:ext cx="961390" cy="610870"/>
            </a:xfrm>
            <a:custGeom>
              <a:avLst/>
              <a:gdLst/>
              <a:ahLst/>
              <a:cxnLst/>
              <a:rect l="l" t="t" r="r" b="b"/>
              <a:pathLst>
                <a:path w="961389" h="610870">
                  <a:moveTo>
                    <a:pt x="0" y="61036"/>
                  </a:moveTo>
                  <a:lnTo>
                    <a:pt x="4812" y="37279"/>
                  </a:lnTo>
                  <a:lnTo>
                    <a:pt x="17922" y="17878"/>
                  </a:lnTo>
                  <a:lnTo>
                    <a:pt x="37343" y="4797"/>
                  </a:lnTo>
                  <a:lnTo>
                    <a:pt x="61087" y="0"/>
                  </a:lnTo>
                  <a:lnTo>
                    <a:pt x="900176" y="0"/>
                  </a:lnTo>
                  <a:lnTo>
                    <a:pt x="923972" y="4797"/>
                  </a:lnTo>
                  <a:lnTo>
                    <a:pt x="943387" y="17878"/>
                  </a:lnTo>
                  <a:lnTo>
                    <a:pt x="956468" y="37279"/>
                  </a:lnTo>
                  <a:lnTo>
                    <a:pt x="961263" y="61036"/>
                  </a:lnTo>
                  <a:lnTo>
                    <a:pt x="961263" y="549325"/>
                  </a:lnTo>
                  <a:lnTo>
                    <a:pt x="956468" y="573082"/>
                  </a:lnTo>
                  <a:lnTo>
                    <a:pt x="943387" y="592483"/>
                  </a:lnTo>
                  <a:lnTo>
                    <a:pt x="923972" y="605564"/>
                  </a:lnTo>
                  <a:lnTo>
                    <a:pt x="900176" y="610362"/>
                  </a:lnTo>
                  <a:lnTo>
                    <a:pt x="61087" y="610362"/>
                  </a:lnTo>
                  <a:lnTo>
                    <a:pt x="37343" y="605564"/>
                  </a:lnTo>
                  <a:lnTo>
                    <a:pt x="17922" y="592483"/>
                  </a:lnTo>
                  <a:lnTo>
                    <a:pt x="4812" y="573082"/>
                  </a:lnTo>
                  <a:lnTo>
                    <a:pt x="0" y="549325"/>
                  </a:lnTo>
                  <a:lnTo>
                    <a:pt x="0" y="61036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871851" y="6210528"/>
              <a:ext cx="961390" cy="610870"/>
            </a:xfrm>
            <a:custGeom>
              <a:avLst/>
              <a:gdLst/>
              <a:ahLst/>
              <a:cxnLst/>
              <a:rect l="l" t="t" r="r" b="b"/>
              <a:pathLst>
                <a:path w="961389" h="610870">
                  <a:moveTo>
                    <a:pt x="900176" y="0"/>
                  </a:moveTo>
                  <a:lnTo>
                    <a:pt x="61087" y="0"/>
                  </a:lnTo>
                  <a:lnTo>
                    <a:pt x="37290" y="4797"/>
                  </a:lnTo>
                  <a:lnTo>
                    <a:pt x="17875" y="17878"/>
                  </a:lnTo>
                  <a:lnTo>
                    <a:pt x="4794" y="37279"/>
                  </a:lnTo>
                  <a:lnTo>
                    <a:pt x="0" y="61036"/>
                  </a:lnTo>
                  <a:lnTo>
                    <a:pt x="0" y="549324"/>
                  </a:lnTo>
                  <a:lnTo>
                    <a:pt x="4794" y="573081"/>
                  </a:lnTo>
                  <a:lnTo>
                    <a:pt x="17875" y="592482"/>
                  </a:lnTo>
                  <a:lnTo>
                    <a:pt x="37290" y="605562"/>
                  </a:lnTo>
                  <a:lnTo>
                    <a:pt x="61087" y="610359"/>
                  </a:lnTo>
                  <a:lnTo>
                    <a:pt x="900176" y="610359"/>
                  </a:lnTo>
                  <a:lnTo>
                    <a:pt x="923972" y="605562"/>
                  </a:lnTo>
                  <a:lnTo>
                    <a:pt x="943387" y="592482"/>
                  </a:lnTo>
                  <a:lnTo>
                    <a:pt x="956468" y="573081"/>
                  </a:lnTo>
                  <a:lnTo>
                    <a:pt x="961263" y="549324"/>
                  </a:lnTo>
                  <a:lnTo>
                    <a:pt x="961263" y="61036"/>
                  </a:lnTo>
                  <a:lnTo>
                    <a:pt x="956468" y="37279"/>
                  </a:lnTo>
                  <a:lnTo>
                    <a:pt x="943387" y="17878"/>
                  </a:lnTo>
                  <a:lnTo>
                    <a:pt x="923972" y="4797"/>
                  </a:lnTo>
                  <a:lnTo>
                    <a:pt x="90017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871851" y="6210528"/>
              <a:ext cx="961390" cy="610870"/>
            </a:xfrm>
            <a:custGeom>
              <a:avLst/>
              <a:gdLst/>
              <a:ahLst/>
              <a:cxnLst/>
              <a:rect l="l" t="t" r="r" b="b"/>
              <a:pathLst>
                <a:path w="961389" h="610870">
                  <a:moveTo>
                    <a:pt x="0" y="61036"/>
                  </a:moveTo>
                  <a:lnTo>
                    <a:pt x="4794" y="37279"/>
                  </a:lnTo>
                  <a:lnTo>
                    <a:pt x="17875" y="17878"/>
                  </a:lnTo>
                  <a:lnTo>
                    <a:pt x="37290" y="4797"/>
                  </a:lnTo>
                  <a:lnTo>
                    <a:pt x="61087" y="0"/>
                  </a:lnTo>
                  <a:lnTo>
                    <a:pt x="900176" y="0"/>
                  </a:lnTo>
                  <a:lnTo>
                    <a:pt x="923972" y="4797"/>
                  </a:lnTo>
                  <a:lnTo>
                    <a:pt x="943387" y="17878"/>
                  </a:lnTo>
                  <a:lnTo>
                    <a:pt x="956468" y="37279"/>
                  </a:lnTo>
                  <a:lnTo>
                    <a:pt x="961263" y="61036"/>
                  </a:lnTo>
                  <a:lnTo>
                    <a:pt x="961263" y="549324"/>
                  </a:lnTo>
                  <a:lnTo>
                    <a:pt x="956468" y="573081"/>
                  </a:lnTo>
                  <a:lnTo>
                    <a:pt x="943387" y="592482"/>
                  </a:lnTo>
                  <a:lnTo>
                    <a:pt x="923972" y="605562"/>
                  </a:lnTo>
                  <a:lnTo>
                    <a:pt x="900176" y="610359"/>
                  </a:lnTo>
                  <a:lnTo>
                    <a:pt x="61087" y="610359"/>
                  </a:lnTo>
                  <a:lnTo>
                    <a:pt x="37290" y="605562"/>
                  </a:lnTo>
                  <a:lnTo>
                    <a:pt x="17875" y="592482"/>
                  </a:lnTo>
                  <a:lnTo>
                    <a:pt x="4794" y="573081"/>
                  </a:lnTo>
                  <a:lnTo>
                    <a:pt x="0" y="549324"/>
                  </a:lnTo>
                  <a:lnTo>
                    <a:pt x="0" y="61036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3048000" y="6324600"/>
            <a:ext cx="609600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z="900" spc="-5" smtClean="0">
                <a:latin typeface="Calibri"/>
                <a:cs typeface="Calibri"/>
              </a:rPr>
              <a:t>Oficina de Síndicos y Regidores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3876675" y="4352290"/>
            <a:ext cx="1093470" cy="737235"/>
            <a:chOff x="3876675" y="4352290"/>
            <a:chExt cx="1093470" cy="737235"/>
          </a:xfrm>
        </p:grpSpPr>
        <p:sp>
          <p:nvSpPr>
            <p:cNvPr id="55" name="object 55"/>
            <p:cNvSpPr/>
            <p:nvPr/>
          </p:nvSpPr>
          <p:spPr>
            <a:xfrm>
              <a:off x="3889375" y="4364990"/>
              <a:ext cx="961390" cy="610870"/>
            </a:xfrm>
            <a:custGeom>
              <a:avLst/>
              <a:gdLst/>
              <a:ahLst/>
              <a:cxnLst/>
              <a:rect l="l" t="t" r="r" b="b"/>
              <a:pathLst>
                <a:path w="961389" h="610870">
                  <a:moveTo>
                    <a:pt x="900176" y="0"/>
                  </a:moveTo>
                  <a:lnTo>
                    <a:pt x="60960" y="0"/>
                  </a:lnTo>
                  <a:lnTo>
                    <a:pt x="37236" y="4792"/>
                  </a:lnTo>
                  <a:lnTo>
                    <a:pt x="17859" y="17859"/>
                  </a:lnTo>
                  <a:lnTo>
                    <a:pt x="4792" y="37236"/>
                  </a:lnTo>
                  <a:lnTo>
                    <a:pt x="0" y="60960"/>
                  </a:lnTo>
                  <a:lnTo>
                    <a:pt x="0" y="549275"/>
                  </a:lnTo>
                  <a:lnTo>
                    <a:pt x="4792" y="573018"/>
                  </a:lnTo>
                  <a:lnTo>
                    <a:pt x="17859" y="592439"/>
                  </a:lnTo>
                  <a:lnTo>
                    <a:pt x="37236" y="605549"/>
                  </a:lnTo>
                  <a:lnTo>
                    <a:pt x="60960" y="610362"/>
                  </a:lnTo>
                  <a:lnTo>
                    <a:pt x="900176" y="610362"/>
                  </a:lnTo>
                  <a:lnTo>
                    <a:pt x="923899" y="605549"/>
                  </a:lnTo>
                  <a:lnTo>
                    <a:pt x="943276" y="592439"/>
                  </a:lnTo>
                  <a:lnTo>
                    <a:pt x="956343" y="573018"/>
                  </a:lnTo>
                  <a:lnTo>
                    <a:pt x="961136" y="549275"/>
                  </a:lnTo>
                  <a:lnTo>
                    <a:pt x="961136" y="60960"/>
                  </a:lnTo>
                  <a:lnTo>
                    <a:pt x="956343" y="37236"/>
                  </a:lnTo>
                  <a:lnTo>
                    <a:pt x="943276" y="17859"/>
                  </a:lnTo>
                  <a:lnTo>
                    <a:pt x="923899" y="4792"/>
                  </a:lnTo>
                  <a:lnTo>
                    <a:pt x="90017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889375" y="4364990"/>
              <a:ext cx="961390" cy="610870"/>
            </a:xfrm>
            <a:custGeom>
              <a:avLst/>
              <a:gdLst/>
              <a:ahLst/>
              <a:cxnLst/>
              <a:rect l="l" t="t" r="r" b="b"/>
              <a:pathLst>
                <a:path w="961389" h="610870">
                  <a:moveTo>
                    <a:pt x="0" y="60960"/>
                  </a:move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900176" y="0"/>
                  </a:lnTo>
                  <a:lnTo>
                    <a:pt x="923899" y="4792"/>
                  </a:lnTo>
                  <a:lnTo>
                    <a:pt x="943276" y="17859"/>
                  </a:lnTo>
                  <a:lnTo>
                    <a:pt x="956343" y="37236"/>
                  </a:lnTo>
                  <a:lnTo>
                    <a:pt x="961136" y="60960"/>
                  </a:lnTo>
                  <a:lnTo>
                    <a:pt x="961136" y="549275"/>
                  </a:lnTo>
                  <a:lnTo>
                    <a:pt x="956343" y="573018"/>
                  </a:lnTo>
                  <a:lnTo>
                    <a:pt x="943276" y="592439"/>
                  </a:lnTo>
                  <a:lnTo>
                    <a:pt x="923899" y="605549"/>
                  </a:lnTo>
                  <a:lnTo>
                    <a:pt x="900176" y="610362"/>
                  </a:lnTo>
                  <a:lnTo>
                    <a:pt x="60960" y="610362"/>
                  </a:lnTo>
                  <a:lnTo>
                    <a:pt x="37236" y="605549"/>
                  </a:lnTo>
                  <a:lnTo>
                    <a:pt x="17859" y="592439"/>
                  </a:lnTo>
                  <a:lnTo>
                    <a:pt x="4792" y="573018"/>
                  </a:lnTo>
                  <a:lnTo>
                    <a:pt x="0" y="549275"/>
                  </a:lnTo>
                  <a:lnTo>
                    <a:pt x="0" y="6096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996181" y="4466463"/>
              <a:ext cx="961390" cy="610870"/>
            </a:xfrm>
            <a:custGeom>
              <a:avLst/>
              <a:gdLst/>
              <a:ahLst/>
              <a:cxnLst/>
              <a:rect l="l" t="t" r="r" b="b"/>
              <a:pathLst>
                <a:path w="961389" h="610870">
                  <a:moveTo>
                    <a:pt x="900048" y="0"/>
                  </a:moveTo>
                  <a:lnTo>
                    <a:pt x="60959" y="0"/>
                  </a:lnTo>
                  <a:lnTo>
                    <a:pt x="37236" y="4792"/>
                  </a:lnTo>
                  <a:lnTo>
                    <a:pt x="17859" y="17859"/>
                  </a:lnTo>
                  <a:lnTo>
                    <a:pt x="4792" y="37236"/>
                  </a:lnTo>
                  <a:lnTo>
                    <a:pt x="0" y="60960"/>
                  </a:lnTo>
                  <a:lnTo>
                    <a:pt x="0" y="549275"/>
                  </a:lnTo>
                  <a:lnTo>
                    <a:pt x="4792" y="573018"/>
                  </a:lnTo>
                  <a:lnTo>
                    <a:pt x="17859" y="592439"/>
                  </a:lnTo>
                  <a:lnTo>
                    <a:pt x="37236" y="605549"/>
                  </a:lnTo>
                  <a:lnTo>
                    <a:pt x="60959" y="610362"/>
                  </a:lnTo>
                  <a:lnTo>
                    <a:pt x="900048" y="610362"/>
                  </a:lnTo>
                  <a:lnTo>
                    <a:pt x="923845" y="605549"/>
                  </a:lnTo>
                  <a:lnTo>
                    <a:pt x="943260" y="592439"/>
                  </a:lnTo>
                  <a:lnTo>
                    <a:pt x="956341" y="573018"/>
                  </a:lnTo>
                  <a:lnTo>
                    <a:pt x="961135" y="549275"/>
                  </a:lnTo>
                  <a:lnTo>
                    <a:pt x="961135" y="60960"/>
                  </a:lnTo>
                  <a:lnTo>
                    <a:pt x="956341" y="37236"/>
                  </a:lnTo>
                  <a:lnTo>
                    <a:pt x="943260" y="17859"/>
                  </a:lnTo>
                  <a:lnTo>
                    <a:pt x="923845" y="4792"/>
                  </a:lnTo>
                  <a:lnTo>
                    <a:pt x="90004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996181" y="4466463"/>
              <a:ext cx="961390" cy="610870"/>
            </a:xfrm>
            <a:custGeom>
              <a:avLst/>
              <a:gdLst/>
              <a:ahLst/>
              <a:cxnLst/>
              <a:rect l="l" t="t" r="r" b="b"/>
              <a:pathLst>
                <a:path w="961389" h="610870">
                  <a:moveTo>
                    <a:pt x="0" y="60960"/>
                  </a:move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900048" y="0"/>
                  </a:lnTo>
                  <a:lnTo>
                    <a:pt x="923845" y="4792"/>
                  </a:lnTo>
                  <a:lnTo>
                    <a:pt x="943260" y="17859"/>
                  </a:lnTo>
                  <a:lnTo>
                    <a:pt x="956341" y="37236"/>
                  </a:lnTo>
                  <a:lnTo>
                    <a:pt x="961135" y="60960"/>
                  </a:lnTo>
                  <a:lnTo>
                    <a:pt x="961135" y="549275"/>
                  </a:lnTo>
                  <a:lnTo>
                    <a:pt x="956341" y="573018"/>
                  </a:lnTo>
                  <a:lnTo>
                    <a:pt x="943260" y="592439"/>
                  </a:lnTo>
                  <a:lnTo>
                    <a:pt x="923845" y="605549"/>
                  </a:lnTo>
                  <a:lnTo>
                    <a:pt x="900048" y="610362"/>
                  </a:lnTo>
                  <a:lnTo>
                    <a:pt x="60959" y="610362"/>
                  </a:lnTo>
                  <a:lnTo>
                    <a:pt x="37236" y="605549"/>
                  </a:lnTo>
                  <a:lnTo>
                    <a:pt x="17859" y="592439"/>
                  </a:lnTo>
                  <a:lnTo>
                    <a:pt x="4792" y="573018"/>
                  </a:lnTo>
                  <a:lnTo>
                    <a:pt x="0" y="549275"/>
                  </a:lnTo>
                  <a:lnTo>
                    <a:pt x="0" y="60960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4101846" y="4614798"/>
            <a:ext cx="748665" cy="285591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81610" marR="5080" indent="-169545">
              <a:lnSpc>
                <a:spcPts val="1000"/>
              </a:lnSpc>
              <a:spcBef>
                <a:spcPts val="200"/>
              </a:spcBef>
            </a:pPr>
            <a:r>
              <a:rPr sz="1050" b="1" spc="-5" smtClean="0">
                <a:latin typeface="Calibri"/>
                <a:cs typeface="Calibri"/>
              </a:rPr>
              <a:t> </a:t>
            </a:r>
            <a:r>
              <a:rPr sz="1050" b="1" spc="-190" smtClean="0">
                <a:latin typeface="Calibri"/>
                <a:cs typeface="Calibri"/>
              </a:rPr>
              <a:t> </a:t>
            </a:r>
            <a:r>
              <a:rPr sz="1050" b="1" spc="-5" smtClean="0">
                <a:latin typeface="Calibri"/>
                <a:cs typeface="Calibri"/>
              </a:rPr>
              <a:t>Re</a:t>
            </a:r>
            <a:r>
              <a:rPr lang="es-MX" sz="1050" b="1" spc="-5" err="1" smtClean="0">
                <a:latin typeface="Calibri"/>
                <a:cs typeface="Calibri"/>
              </a:rPr>
              <a:t>gidoras</a:t>
            </a:r>
            <a:r>
              <a:rPr lang="es-MX" sz="1050" b="1" spc="-5" smtClean="0">
                <a:latin typeface="Calibri"/>
                <a:cs typeface="Calibri"/>
              </a:rPr>
              <a:t> y regidores</a:t>
            </a:r>
            <a:endParaRPr sz="1050" b="1">
              <a:latin typeface="Calibri"/>
              <a:cs typeface="Calibri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3994784" y="5756516"/>
            <a:ext cx="1093470" cy="737235"/>
            <a:chOff x="3994784" y="5756516"/>
            <a:chExt cx="1093470" cy="737235"/>
          </a:xfrm>
        </p:grpSpPr>
        <p:sp>
          <p:nvSpPr>
            <p:cNvPr id="61" name="object 61"/>
            <p:cNvSpPr/>
            <p:nvPr/>
          </p:nvSpPr>
          <p:spPr>
            <a:xfrm>
              <a:off x="4007484" y="5769216"/>
              <a:ext cx="961390" cy="610870"/>
            </a:xfrm>
            <a:custGeom>
              <a:avLst/>
              <a:gdLst/>
              <a:ahLst/>
              <a:cxnLst/>
              <a:rect l="l" t="t" r="r" b="b"/>
              <a:pathLst>
                <a:path w="961389" h="610870">
                  <a:moveTo>
                    <a:pt x="900176" y="0"/>
                  </a:moveTo>
                  <a:lnTo>
                    <a:pt x="61087" y="0"/>
                  </a:lnTo>
                  <a:lnTo>
                    <a:pt x="37343" y="4797"/>
                  </a:lnTo>
                  <a:lnTo>
                    <a:pt x="17922" y="17878"/>
                  </a:lnTo>
                  <a:lnTo>
                    <a:pt x="4812" y="37279"/>
                  </a:lnTo>
                  <a:lnTo>
                    <a:pt x="0" y="61036"/>
                  </a:lnTo>
                  <a:lnTo>
                    <a:pt x="0" y="549325"/>
                  </a:lnTo>
                  <a:lnTo>
                    <a:pt x="4812" y="573082"/>
                  </a:lnTo>
                  <a:lnTo>
                    <a:pt x="17922" y="592483"/>
                  </a:lnTo>
                  <a:lnTo>
                    <a:pt x="37343" y="605564"/>
                  </a:lnTo>
                  <a:lnTo>
                    <a:pt x="61087" y="610361"/>
                  </a:lnTo>
                  <a:lnTo>
                    <a:pt x="900176" y="610361"/>
                  </a:lnTo>
                  <a:lnTo>
                    <a:pt x="923972" y="605564"/>
                  </a:lnTo>
                  <a:lnTo>
                    <a:pt x="943387" y="592483"/>
                  </a:lnTo>
                  <a:lnTo>
                    <a:pt x="956468" y="573082"/>
                  </a:lnTo>
                  <a:lnTo>
                    <a:pt x="961263" y="549325"/>
                  </a:lnTo>
                  <a:lnTo>
                    <a:pt x="961263" y="61036"/>
                  </a:lnTo>
                  <a:lnTo>
                    <a:pt x="956468" y="37279"/>
                  </a:lnTo>
                  <a:lnTo>
                    <a:pt x="943387" y="17878"/>
                  </a:lnTo>
                  <a:lnTo>
                    <a:pt x="923972" y="4797"/>
                  </a:lnTo>
                  <a:lnTo>
                    <a:pt x="90017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007484" y="5769216"/>
              <a:ext cx="961390" cy="610870"/>
            </a:xfrm>
            <a:custGeom>
              <a:avLst/>
              <a:gdLst/>
              <a:ahLst/>
              <a:cxnLst/>
              <a:rect l="l" t="t" r="r" b="b"/>
              <a:pathLst>
                <a:path w="961389" h="610870">
                  <a:moveTo>
                    <a:pt x="0" y="61036"/>
                  </a:moveTo>
                  <a:lnTo>
                    <a:pt x="4812" y="37279"/>
                  </a:lnTo>
                  <a:lnTo>
                    <a:pt x="17922" y="17878"/>
                  </a:lnTo>
                  <a:lnTo>
                    <a:pt x="37343" y="4797"/>
                  </a:lnTo>
                  <a:lnTo>
                    <a:pt x="61087" y="0"/>
                  </a:lnTo>
                  <a:lnTo>
                    <a:pt x="900176" y="0"/>
                  </a:lnTo>
                  <a:lnTo>
                    <a:pt x="923972" y="4797"/>
                  </a:lnTo>
                  <a:lnTo>
                    <a:pt x="943387" y="17878"/>
                  </a:lnTo>
                  <a:lnTo>
                    <a:pt x="956468" y="37279"/>
                  </a:lnTo>
                  <a:lnTo>
                    <a:pt x="961263" y="61036"/>
                  </a:lnTo>
                  <a:lnTo>
                    <a:pt x="961263" y="549325"/>
                  </a:lnTo>
                  <a:lnTo>
                    <a:pt x="956468" y="573082"/>
                  </a:lnTo>
                  <a:lnTo>
                    <a:pt x="943387" y="592483"/>
                  </a:lnTo>
                  <a:lnTo>
                    <a:pt x="923972" y="605564"/>
                  </a:lnTo>
                  <a:lnTo>
                    <a:pt x="900176" y="610361"/>
                  </a:lnTo>
                  <a:lnTo>
                    <a:pt x="61087" y="610361"/>
                  </a:lnTo>
                  <a:lnTo>
                    <a:pt x="37343" y="605564"/>
                  </a:lnTo>
                  <a:lnTo>
                    <a:pt x="17922" y="592483"/>
                  </a:lnTo>
                  <a:lnTo>
                    <a:pt x="4812" y="573082"/>
                  </a:lnTo>
                  <a:lnTo>
                    <a:pt x="0" y="549325"/>
                  </a:lnTo>
                  <a:lnTo>
                    <a:pt x="0" y="61036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114291" y="5870676"/>
              <a:ext cx="961390" cy="610870"/>
            </a:xfrm>
            <a:custGeom>
              <a:avLst/>
              <a:gdLst/>
              <a:ahLst/>
              <a:cxnLst/>
              <a:rect l="l" t="t" r="r" b="b"/>
              <a:pathLst>
                <a:path w="961389" h="610870">
                  <a:moveTo>
                    <a:pt x="900176" y="0"/>
                  </a:moveTo>
                  <a:lnTo>
                    <a:pt x="61087" y="0"/>
                  </a:lnTo>
                  <a:lnTo>
                    <a:pt x="37343" y="4797"/>
                  </a:lnTo>
                  <a:lnTo>
                    <a:pt x="17922" y="17878"/>
                  </a:lnTo>
                  <a:lnTo>
                    <a:pt x="4812" y="37279"/>
                  </a:lnTo>
                  <a:lnTo>
                    <a:pt x="0" y="61036"/>
                  </a:lnTo>
                  <a:lnTo>
                    <a:pt x="0" y="549325"/>
                  </a:lnTo>
                  <a:lnTo>
                    <a:pt x="4812" y="573082"/>
                  </a:lnTo>
                  <a:lnTo>
                    <a:pt x="17922" y="592483"/>
                  </a:lnTo>
                  <a:lnTo>
                    <a:pt x="37343" y="605564"/>
                  </a:lnTo>
                  <a:lnTo>
                    <a:pt x="61087" y="610362"/>
                  </a:lnTo>
                  <a:lnTo>
                    <a:pt x="900176" y="610362"/>
                  </a:lnTo>
                  <a:lnTo>
                    <a:pt x="923972" y="605564"/>
                  </a:lnTo>
                  <a:lnTo>
                    <a:pt x="943387" y="592483"/>
                  </a:lnTo>
                  <a:lnTo>
                    <a:pt x="956468" y="573082"/>
                  </a:lnTo>
                  <a:lnTo>
                    <a:pt x="961263" y="549325"/>
                  </a:lnTo>
                  <a:lnTo>
                    <a:pt x="961263" y="61036"/>
                  </a:lnTo>
                  <a:lnTo>
                    <a:pt x="956468" y="37279"/>
                  </a:lnTo>
                  <a:lnTo>
                    <a:pt x="943387" y="17878"/>
                  </a:lnTo>
                  <a:lnTo>
                    <a:pt x="923972" y="4797"/>
                  </a:lnTo>
                  <a:lnTo>
                    <a:pt x="90017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114291" y="5870676"/>
              <a:ext cx="961390" cy="610870"/>
            </a:xfrm>
            <a:custGeom>
              <a:avLst/>
              <a:gdLst/>
              <a:ahLst/>
              <a:cxnLst/>
              <a:rect l="l" t="t" r="r" b="b"/>
              <a:pathLst>
                <a:path w="961389" h="610870">
                  <a:moveTo>
                    <a:pt x="0" y="61036"/>
                  </a:moveTo>
                  <a:lnTo>
                    <a:pt x="4812" y="37279"/>
                  </a:lnTo>
                  <a:lnTo>
                    <a:pt x="17922" y="17878"/>
                  </a:lnTo>
                  <a:lnTo>
                    <a:pt x="37343" y="4797"/>
                  </a:lnTo>
                  <a:lnTo>
                    <a:pt x="61087" y="0"/>
                  </a:lnTo>
                  <a:lnTo>
                    <a:pt x="900176" y="0"/>
                  </a:lnTo>
                  <a:lnTo>
                    <a:pt x="923972" y="4797"/>
                  </a:lnTo>
                  <a:lnTo>
                    <a:pt x="943387" y="17878"/>
                  </a:lnTo>
                  <a:lnTo>
                    <a:pt x="956468" y="37279"/>
                  </a:lnTo>
                  <a:lnTo>
                    <a:pt x="961263" y="61036"/>
                  </a:lnTo>
                  <a:lnTo>
                    <a:pt x="961263" y="549325"/>
                  </a:lnTo>
                  <a:lnTo>
                    <a:pt x="956468" y="573082"/>
                  </a:lnTo>
                  <a:lnTo>
                    <a:pt x="943387" y="592483"/>
                  </a:lnTo>
                  <a:lnTo>
                    <a:pt x="923972" y="605564"/>
                  </a:lnTo>
                  <a:lnTo>
                    <a:pt x="900176" y="610362"/>
                  </a:lnTo>
                  <a:lnTo>
                    <a:pt x="61087" y="610362"/>
                  </a:lnTo>
                  <a:lnTo>
                    <a:pt x="37343" y="605564"/>
                  </a:lnTo>
                  <a:lnTo>
                    <a:pt x="17922" y="592483"/>
                  </a:lnTo>
                  <a:lnTo>
                    <a:pt x="4812" y="573082"/>
                  </a:lnTo>
                  <a:lnTo>
                    <a:pt x="0" y="549325"/>
                  </a:lnTo>
                  <a:lnTo>
                    <a:pt x="0" y="61036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4342003" y="5972478"/>
            <a:ext cx="506095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z="900" spc="-5" smtClean="0">
                <a:latin typeface="Calibri"/>
                <a:cs typeface="Calibri"/>
              </a:rPr>
              <a:t>Oficina de Síndicos y Regidores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19200" y="228600"/>
            <a:ext cx="7690484" cy="15369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spcBef>
                <a:spcPts val="105"/>
              </a:spcBef>
            </a:pPr>
            <a:r>
              <a:rPr sz="2800" b="1">
                <a:latin typeface="Arial"/>
                <a:cs typeface="Arial"/>
              </a:rPr>
              <a:t>¿Cuál</a:t>
            </a:r>
            <a:r>
              <a:rPr sz="2800" b="1" spc="-30">
                <a:latin typeface="Arial"/>
                <a:cs typeface="Arial"/>
              </a:rPr>
              <a:t> </a:t>
            </a:r>
            <a:r>
              <a:rPr sz="2800" b="1">
                <a:latin typeface="Arial"/>
                <a:cs typeface="Arial"/>
              </a:rPr>
              <a:t>es</a:t>
            </a:r>
            <a:r>
              <a:rPr sz="2800" b="1" spc="-25">
                <a:latin typeface="Arial"/>
                <a:cs typeface="Arial"/>
              </a:rPr>
              <a:t> </a:t>
            </a:r>
            <a:r>
              <a:rPr sz="2800" b="1">
                <a:latin typeface="Arial"/>
                <a:cs typeface="Arial"/>
              </a:rPr>
              <a:t>el</a:t>
            </a:r>
            <a:r>
              <a:rPr sz="2800" b="1" spc="-10">
                <a:latin typeface="Arial"/>
                <a:cs typeface="Arial"/>
              </a:rPr>
              <a:t> </a:t>
            </a:r>
            <a:r>
              <a:rPr sz="2800" b="1">
                <a:latin typeface="Arial"/>
                <a:cs typeface="Arial"/>
              </a:rPr>
              <a:t>marco </a:t>
            </a:r>
            <a:r>
              <a:rPr sz="2800" b="1" spc="-5">
                <a:latin typeface="Arial"/>
                <a:cs typeface="Arial"/>
              </a:rPr>
              <a:t>normativo</a:t>
            </a:r>
            <a:r>
              <a:rPr sz="2800" b="1" spc="-25">
                <a:latin typeface="Arial"/>
                <a:cs typeface="Arial"/>
              </a:rPr>
              <a:t> </a:t>
            </a:r>
            <a:r>
              <a:rPr sz="2800" b="1" err="1">
                <a:latin typeface="Arial"/>
                <a:cs typeface="Arial"/>
              </a:rPr>
              <a:t>para</a:t>
            </a:r>
            <a:r>
              <a:rPr sz="2800" b="1" spc="-20">
                <a:latin typeface="Arial"/>
                <a:cs typeface="Arial"/>
              </a:rPr>
              <a:t> </a:t>
            </a:r>
            <a:r>
              <a:rPr sz="2800" b="1" spc="-5" err="1" smtClean="0">
                <a:latin typeface="Arial"/>
                <a:cs typeface="Arial"/>
              </a:rPr>
              <a:t>nuestro</a:t>
            </a:r>
            <a:r>
              <a:rPr lang="es-MX" sz="2800" b="1" spc="-5" smtClean="0">
                <a:latin typeface="Arial"/>
                <a:cs typeface="Arial"/>
              </a:rPr>
              <a:t> proceso</a:t>
            </a:r>
            <a:r>
              <a:rPr lang="es-MX" sz="2800" b="1" spc="-40" smtClean="0">
                <a:latin typeface="Arial"/>
                <a:cs typeface="Arial"/>
              </a:rPr>
              <a:t> </a:t>
            </a:r>
            <a:r>
              <a:rPr lang="es-MX" sz="2800" b="1" smtClean="0">
                <a:latin typeface="Arial"/>
                <a:cs typeface="Arial"/>
              </a:rPr>
              <a:t>de</a:t>
            </a:r>
            <a:r>
              <a:rPr lang="es-MX" sz="2800" b="1" spc="-15" smtClean="0">
                <a:latin typeface="Arial"/>
                <a:cs typeface="Arial"/>
              </a:rPr>
              <a:t> </a:t>
            </a:r>
            <a:r>
              <a:rPr lang="es-MX" sz="2800" b="1" smtClean="0">
                <a:latin typeface="Arial"/>
                <a:cs typeface="Arial"/>
              </a:rPr>
              <a:t>entrega</a:t>
            </a:r>
            <a:r>
              <a:rPr lang="es-MX" sz="2800" b="1" spc="-35" smtClean="0">
                <a:latin typeface="Arial"/>
                <a:cs typeface="Arial"/>
              </a:rPr>
              <a:t> </a:t>
            </a:r>
            <a:r>
              <a:rPr lang="es-MX" sz="2800" b="1" smtClean="0">
                <a:latin typeface="Arial"/>
                <a:cs typeface="Arial"/>
              </a:rPr>
              <a:t>-</a:t>
            </a:r>
            <a:r>
              <a:rPr lang="es-MX" sz="2800" b="1" spc="-5" smtClean="0">
                <a:latin typeface="Arial"/>
                <a:cs typeface="Arial"/>
              </a:rPr>
              <a:t> recepción?</a:t>
            </a:r>
            <a:r>
              <a:rPr lang="es-MX" sz="4400" smtClean="0">
                <a:latin typeface="Arial"/>
                <a:cs typeface="Arial"/>
              </a:rPr>
              <a:t/>
            </a:r>
            <a:br>
              <a:rPr lang="es-MX" sz="4400" smtClean="0">
                <a:latin typeface="Arial"/>
                <a:cs typeface="Arial"/>
              </a:rPr>
            </a:br>
            <a:endParaRPr b="1" spc="-5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24000" y="1828800"/>
            <a:ext cx="6248400" cy="28674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970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Ø"/>
            </a:pPr>
            <a:r>
              <a:rPr lang="es-MX" sz="1400" dirty="0" smtClean="0">
                <a:latin typeface="Arial" pitchFamily="34" charset="0"/>
                <a:cs typeface="Arial" pitchFamily="34" charset="0"/>
              </a:rPr>
              <a:t>Constitución Política de los Estados Unidos Mexicanos</a:t>
            </a:r>
          </a:p>
          <a:p>
            <a:pPr marL="12700" marR="13970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Ø"/>
            </a:pPr>
            <a:r>
              <a:rPr lang="es-MX" sz="1400" dirty="0" smtClean="0">
                <a:latin typeface="Arial" pitchFamily="34" charset="0"/>
                <a:cs typeface="Arial" pitchFamily="34" charset="0"/>
              </a:rPr>
              <a:t>Constitución del Estado Libre y Soberano de Nuevo León</a:t>
            </a:r>
          </a:p>
          <a:p>
            <a:pPr marL="12700" marR="13970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Ø"/>
            </a:pPr>
            <a:r>
              <a:rPr lang="es-MX" sz="1400" dirty="0" smtClean="0">
                <a:latin typeface="Arial" pitchFamily="34" charset="0"/>
                <a:cs typeface="Arial" pitchFamily="34" charset="0"/>
              </a:rPr>
              <a:t>Ley General de Responsabilidades Administrativas </a:t>
            </a:r>
          </a:p>
          <a:p>
            <a:pPr marL="12700" marR="13970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Ø"/>
            </a:pPr>
            <a:r>
              <a:rPr lang="es-MX" sz="1400" dirty="0" smtClean="0">
                <a:latin typeface="Arial" pitchFamily="34" charset="0"/>
                <a:cs typeface="Arial" pitchFamily="34" charset="0"/>
              </a:rPr>
              <a:t>Ley de Responsabilidades Administrativas del Estado de Nuevo León </a:t>
            </a:r>
            <a:endParaRPr lang="es-MX" sz="1400" dirty="0">
              <a:latin typeface="Arial" pitchFamily="34" charset="0"/>
              <a:cs typeface="Arial" pitchFamily="34" charset="0"/>
            </a:endParaRPr>
          </a:p>
          <a:p>
            <a:pPr marL="12700" marR="13970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Ø"/>
            </a:pPr>
            <a:r>
              <a:rPr lang="es-MX" sz="1400" dirty="0" smtClean="0">
                <a:latin typeface="Arial" pitchFamily="34" charset="0"/>
                <a:cs typeface="Arial" pitchFamily="34" charset="0"/>
              </a:rPr>
              <a:t>Ley de Gobierno Municipal del Estado de Nuevo León</a:t>
            </a:r>
          </a:p>
          <a:p>
            <a:pPr marL="12700" marR="13970">
              <a:spcBef>
                <a:spcPts val="100"/>
              </a:spcBef>
              <a:buFont typeface="Wingdings" pitchFamily="2" charset="2"/>
              <a:buChar char="Ø"/>
            </a:pPr>
            <a:r>
              <a:rPr lang="es-MX" sz="1400" dirty="0">
                <a:latin typeface="Arial" pitchFamily="34" charset="0"/>
                <a:cs typeface="Arial" pitchFamily="34" charset="0"/>
              </a:rPr>
              <a:t>Reglamento de Entrega-Recepción para el Municipio de </a:t>
            </a:r>
            <a:r>
              <a:rPr lang="es-MX" sz="1400" dirty="0" err="1">
                <a:latin typeface="Arial" pitchFamily="34" charset="0"/>
                <a:cs typeface="Arial" pitchFamily="34" charset="0"/>
              </a:rPr>
              <a:t>Montemorelos</a:t>
            </a:r>
            <a:r>
              <a:rPr lang="es-MX" sz="1400" dirty="0">
                <a:latin typeface="Arial" pitchFamily="34" charset="0"/>
                <a:cs typeface="Arial" pitchFamily="34" charset="0"/>
              </a:rPr>
              <a:t>, Nuevo 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León</a:t>
            </a:r>
          </a:p>
          <a:p>
            <a:pPr marL="12700" marR="13970">
              <a:spcBef>
                <a:spcPts val="100"/>
              </a:spcBef>
              <a:buFont typeface="Wingdings" pitchFamily="2" charset="2"/>
              <a:buChar char="Ø"/>
            </a:pPr>
            <a:r>
              <a:rPr lang="es-MX" sz="1400" dirty="0" smtClean="0">
                <a:latin typeface="Arial" pitchFamily="34" charset="0"/>
                <a:cs typeface="Arial" pitchFamily="34" charset="0"/>
              </a:rPr>
              <a:t>Código de Ética de los Servidores Públicos del Municipio de </a:t>
            </a:r>
            <a:r>
              <a:rPr lang="es-MX" sz="1400" dirty="0" err="1" smtClean="0">
                <a:latin typeface="Arial" pitchFamily="34" charset="0"/>
                <a:cs typeface="Arial" pitchFamily="34" charset="0"/>
              </a:rPr>
              <a:t>Montemorelos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, Nuevo León</a:t>
            </a:r>
          </a:p>
          <a:p>
            <a:pPr marL="12700" marR="13970">
              <a:spcBef>
                <a:spcPts val="100"/>
              </a:spcBef>
              <a:buFont typeface="Wingdings" pitchFamily="2" charset="2"/>
              <a:buChar char="Ø"/>
            </a:pPr>
            <a:r>
              <a:rPr lang="es-MX" sz="1400" dirty="0" smtClean="0">
                <a:latin typeface="Arial" pitchFamily="34" charset="0"/>
                <a:cs typeface="Arial" pitchFamily="34" charset="0"/>
              </a:rPr>
              <a:t>Lineamientos Generales Para El Procedimiento De Entrega-</a:t>
            </a:r>
            <a:r>
              <a:rPr lang="es-MX" sz="1400" dirty="0" err="1">
                <a:latin typeface="Arial" pitchFamily="34" charset="0"/>
                <a:cs typeface="Arial" pitchFamily="34" charset="0"/>
              </a:rPr>
              <a:t>R</a:t>
            </a:r>
            <a:r>
              <a:rPr lang="es-MX" sz="1400" dirty="0" err="1" smtClean="0">
                <a:latin typeface="Arial" pitchFamily="34" charset="0"/>
                <a:cs typeface="Arial" pitchFamily="34" charset="0"/>
              </a:rPr>
              <a:t>ecepción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 De La Administración Pública Municipal De </a:t>
            </a:r>
            <a:r>
              <a:rPr lang="es-MX" sz="1400" dirty="0" err="1" smtClean="0">
                <a:latin typeface="Arial" pitchFamily="34" charset="0"/>
                <a:cs typeface="Arial" pitchFamily="34" charset="0"/>
              </a:rPr>
              <a:t>Montemorelos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, Nuevo León.</a:t>
            </a:r>
          </a:p>
          <a:p>
            <a:pPr marL="12700" marR="13970">
              <a:spcBef>
                <a:spcPts val="100"/>
              </a:spcBef>
            </a:pPr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marL="12700" marR="13970">
              <a:lnSpc>
                <a:spcPct val="100000"/>
              </a:lnSpc>
              <a:spcBef>
                <a:spcPts val="100"/>
              </a:spcBef>
            </a:pPr>
            <a:endParaRPr sz="1200" dirty="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19200" y="5711532"/>
            <a:ext cx="7391400" cy="11464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es-MX" dirty="0" err="1">
                <a:solidFill>
                  <a:srgbClr val="7030A0"/>
                </a:solidFill>
                <a:latin typeface="Arial"/>
                <a:cs typeface="Arial"/>
              </a:rPr>
              <a:t>https</a:t>
            </a:r>
            <a:r>
              <a:rPr lang="es-MX" dirty="0">
                <a:solidFill>
                  <a:srgbClr val="7030A0"/>
                </a:solidFill>
                <a:latin typeface="Arial"/>
                <a:cs typeface="Arial"/>
              </a:rPr>
              <a:t>://</a:t>
            </a:r>
            <a:r>
              <a:rPr lang="es-MX" dirty="0" err="1" smtClean="0">
                <a:solidFill>
                  <a:srgbClr val="7030A0"/>
                </a:solidFill>
                <a:latin typeface="Arial"/>
                <a:cs typeface="Arial"/>
              </a:rPr>
              <a:t>www.montemorelos.gob.mx</a:t>
            </a:r>
            <a:r>
              <a:rPr lang="es-MX" dirty="0" smtClean="0">
                <a:solidFill>
                  <a:srgbClr val="7030A0"/>
                </a:solidFill>
                <a:latin typeface="Arial"/>
                <a:cs typeface="Arial"/>
              </a:rPr>
              <a:t>/</a:t>
            </a:r>
            <a:r>
              <a:rPr lang="es-MX" dirty="0" err="1" smtClean="0">
                <a:solidFill>
                  <a:srgbClr val="7030A0"/>
                </a:solidFill>
                <a:latin typeface="Arial"/>
                <a:cs typeface="Arial"/>
              </a:rPr>
              <a:t>blank</a:t>
            </a:r>
            <a:r>
              <a:rPr lang="es-MX" dirty="0" smtClean="0">
                <a:solidFill>
                  <a:srgbClr val="7030A0"/>
                </a:solidFill>
                <a:latin typeface="Arial"/>
                <a:cs typeface="Arial"/>
              </a:rPr>
              <a:t>-1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es-MX" dirty="0">
                <a:solidFill>
                  <a:srgbClr val="7030A0"/>
                </a:solidFill>
                <a:latin typeface="Arial"/>
                <a:cs typeface="Arial"/>
              </a:rPr>
              <a:t>http://</a:t>
            </a:r>
            <a:r>
              <a:rPr lang="es-MX" dirty="0" smtClean="0">
                <a:solidFill>
                  <a:srgbClr val="7030A0"/>
                </a:solidFill>
                <a:latin typeface="Arial"/>
                <a:cs typeface="Arial"/>
              </a:rPr>
              <a:t>sistec.nl.gob.mx/Transparencia_2015_LyPOE/Acciones/Legislacion.aspx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Arial"/>
              <a:cs typeface="Arial"/>
            </a:endParaRPr>
          </a:p>
        </p:txBody>
      </p:sp>
      <p:pic>
        <p:nvPicPr>
          <p:cNvPr id="19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39000" y="4419600"/>
            <a:ext cx="1300295" cy="1524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417</TotalTime>
  <Words>1602</Words>
  <Application>Microsoft Office PowerPoint</Application>
  <PresentationFormat>Presentación en pantalla (4:3)</PresentationFormat>
  <Paragraphs>167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Solsticio</vt:lpstr>
      <vt:lpstr>Preguntas frecuentes  sobre el proceso de  Entrega - Recepción.</vt:lpstr>
      <vt:lpstr>¿Qué es la entrega – recepción?</vt:lpstr>
      <vt:lpstr>¿Porqué debo realizar la E-R?</vt:lpstr>
      <vt:lpstr>Supuestos en los que debe realizarse la E-R</vt:lpstr>
      <vt:lpstr>¿Qué objetivos perseguimos con nuestro  proceso de entrega-recepción?</vt:lpstr>
      <vt:lpstr>¿Objetivos jurídicos del acto de entrega-recepción?</vt:lpstr>
      <vt:lpstr>¿Cuándo debo hacer mi entrega?</vt:lpstr>
      <vt:lpstr>¿Quién está obligado a entregar?</vt:lpstr>
      <vt:lpstr>¿Cuál es el marco normativo para nuestro proceso de entrega - recepción? </vt:lpstr>
      <vt:lpstr>¿Cómo preparo mi entrega?</vt:lpstr>
      <vt:lpstr>¿Quiénes participan en el proceso de  entrega - recepción?</vt:lpstr>
      <vt:lpstr>¿Qúe documentos integran mi entrega recepción?</vt:lpstr>
      <vt:lpstr>¿Qué requisitos debe tener la información a entregar?</vt:lpstr>
      <vt:lpstr>¿Cómo hago la entrega?</vt:lpstr>
      <vt:lpstr>¿Cómo se garantiza la integridad de la información  y qué confianza se tiene en los archivos  electrónicos que no se firmen físicamente?</vt:lpstr>
      <vt:lpstr>¿Cuáles son mis responsabilidades y  obligaciones cuando entrego (sujeto obligado)?</vt:lpstr>
      <vt:lpstr>¿Cuáles son mis responsabilidades y  obligaciones cuando entrego (sujeto obligado)?</vt:lpstr>
      <vt:lpstr>¿Cuáles son mis responsabilidades y  obligaciones cuando entrego (sujeto obligado)?</vt:lpstr>
      <vt:lpstr>¿Cuáles son mis responsabilidades y  obligaciones cuando recibo (sujeto receptor)?</vt:lpstr>
      <vt:lpstr>¿Cuáles son mis responsabilidades y  obligaciones cuando recibo (sujeto receptor)?</vt:lpstr>
      <vt:lpstr>¿Qué información debo preparar para  contribuir en la integración del documento  de entrega - recepción del Alcalde?</vt:lpstr>
      <vt:lpstr>¿Qué sucede si no cumplo con mis  responsabilidades y obligaciones de E-R?</vt:lpstr>
      <vt:lpstr>¿Qué sucede si me ratifican en el cargo público que desempeño?</vt:lpstr>
      <vt:lpstr>Diapositiva 24</vt:lpstr>
      <vt:lpstr>Diapositiva 25</vt:lpstr>
      <vt:lpstr>Diapositiva 26</vt:lpstr>
      <vt:lpstr>Diapositiva 27</vt:lpstr>
      <vt:lpstr>Para mayor información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Mtra. Clementina Guerrero García</dc:creator>
  <cp:lastModifiedBy>Contraloria</cp:lastModifiedBy>
  <cp:revision>35</cp:revision>
  <dcterms:created xsi:type="dcterms:W3CDTF">2024-04-16T14:58:46Z</dcterms:created>
  <dcterms:modified xsi:type="dcterms:W3CDTF">2024-04-22T13:59:19Z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2013-06-11T00:00:00Z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2024-04-16T00:00:00Z</vt:filetime>
  </property>
</Properties>
</file>